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2" r:id="rId5"/>
    <p:sldId id="263" r:id="rId6"/>
    <p:sldId id="264" r:id="rId7"/>
    <p:sldId id="283" r:id="rId8"/>
    <p:sldId id="265" r:id="rId9"/>
    <p:sldId id="284" r:id="rId10"/>
    <p:sldId id="285" r:id="rId11"/>
    <p:sldId id="266" r:id="rId12"/>
    <p:sldId id="288" r:id="rId13"/>
    <p:sldId id="289" r:id="rId14"/>
    <p:sldId id="267" r:id="rId15"/>
    <p:sldId id="287" r:id="rId16"/>
    <p:sldId id="268" r:id="rId17"/>
    <p:sldId id="259" r:id="rId18"/>
    <p:sldId id="260" r:id="rId19"/>
    <p:sldId id="290" r:id="rId20"/>
    <p:sldId id="261" r:id="rId21"/>
    <p:sldId id="271" r:id="rId22"/>
    <p:sldId id="272" r:id="rId23"/>
    <p:sldId id="273" r:id="rId24"/>
    <p:sldId id="274" r:id="rId25"/>
    <p:sldId id="276" r:id="rId26"/>
    <p:sldId id="275" r:id="rId27"/>
    <p:sldId id="277" r:id="rId28"/>
    <p:sldId id="282"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pPr/>
              <a:t>31.12.2012</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31.12.2012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31.12.2012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pPr/>
              <a:t>31.12.2012</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pPr/>
              <a:t>31.12.2012</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pPr/>
              <a:t>31.12.2012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pPr/>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pPr/>
              <a:t>31.12.2012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pPr/>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pPr/>
              <a:t>31.12.2012</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pPr/>
              <a:t>31.12.2012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pPr/>
              <a:t>31.12.2012</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pPr/>
              <a:t>31.12.2012</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pPr/>
              <a:t>31.12.2012</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267744" y="1600258"/>
            <a:ext cx="6571456" cy="1828800"/>
          </a:xfrm>
        </p:spPr>
        <p:txBody>
          <a:bodyPr>
            <a:normAutofit/>
          </a:bodyPr>
          <a:lstStyle/>
          <a:p>
            <a:r>
              <a:rPr lang="tr-TR" sz="4800" dirty="0" smtClean="0">
                <a:solidFill>
                  <a:srgbClr val="00B0F0"/>
                </a:solidFill>
                <a:latin typeface="Arial" pitchFamily="34" charset="0"/>
                <a:cs typeface="Arial" pitchFamily="34" charset="0"/>
              </a:rPr>
              <a:t>BAĞIL NOT SİSTEMİ</a:t>
            </a:r>
            <a:br>
              <a:rPr lang="tr-TR" sz="4800" dirty="0" smtClean="0">
                <a:solidFill>
                  <a:srgbClr val="00B0F0"/>
                </a:solidFill>
                <a:latin typeface="Arial" pitchFamily="34" charset="0"/>
                <a:cs typeface="Arial" pitchFamily="34" charset="0"/>
              </a:rPr>
            </a:br>
            <a:endParaRPr lang="tr-TR" sz="4800" dirty="0">
              <a:solidFill>
                <a:srgbClr val="00B0F0"/>
              </a:solidFill>
              <a:latin typeface="Arial" pitchFamily="34" charset="0"/>
              <a:cs typeface="Arial" pitchFamily="34"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spTree>
    <p:extLst>
      <p:ext uri="{BB962C8B-B14F-4D97-AF65-F5344CB8AC3E}">
        <p14:creationId xmlns:p14="http://schemas.microsoft.com/office/powerpoint/2010/main" xmlns="" val="4114259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sp>
        <p:nvSpPr>
          <p:cNvPr id="7" name="Alt Başlık 6"/>
          <p:cNvSpPr>
            <a:spLocks noGrp="1"/>
          </p:cNvSpPr>
          <p:nvPr>
            <p:ph type="subTitle" idx="1"/>
          </p:nvPr>
        </p:nvSpPr>
        <p:spPr>
          <a:xfrm>
            <a:off x="2123728" y="476672"/>
            <a:ext cx="6334472" cy="5898250"/>
          </a:xfrm>
        </p:spPr>
        <p:txBody>
          <a:bodyPr>
            <a:normAutofit/>
          </a:bodyPr>
          <a:lstStyle/>
          <a:p>
            <a:r>
              <a:rPr lang="tr-TR" sz="2000" dirty="0">
                <a:solidFill>
                  <a:srgbClr val="FF0000"/>
                </a:solidFill>
              </a:rPr>
              <a:t>Çizelge 1. Standart T-Skorlarına Göre Harfli Not Aralıkları</a:t>
            </a:r>
          </a:p>
          <a:p>
            <a:endParaRPr lang="tr-TR" sz="2000" dirty="0" smtClean="0">
              <a:solidFill>
                <a:srgbClr val="3366CC"/>
              </a:solidFill>
            </a:endParaRPr>
          </a:p>
          <a:p>
            <a:endParaRPr lang="tr-TR" sz="2000" dirty="0">
              <a:solidFill>
                <a:srgbClr val="3366CC"/>
              </a:solidFill>
            </a:endParaRPr>
          </a:p>
        </p:txBody>
      </p:sp>
      <p:graphicFrame>
        <p:nvGraphicFramePr>
          <p:cNvPr id="6" name="Tablo 5"/>
          <p:cNvGraphicFramePr>
            <a:graphicFrameLocks noGrp="1"/>
          </p:cNvGraphicFramePr>
          <p:nvPr>
            <p:extLst>
              <p:ext uri="{D42A27DB-BD31-4B8C-83A1-F6EECF244321}">
                <p14:modId xmlns:p14="http://schemas.microsoft.com/office/powerpoint/2010/main" xmlns="" val="3021100124"/>
              </p:ext>
            </p:extLst>
          </p:nvPr>
        </p:nvGraphicFramePr>
        <p:xfrm>
          <a:off x="2195736" y="1326526"/>
          <a:ext cx="6264698" cy="4487816"/>
        </p:xfrm>
        <a:graphic>
          <a:graphicData uri="http://schemas.openxmlformats.org/drawingml/2006/table">
            <a:tbl>
              <a:tblPr firstRow="1" firstCol="1" bandRow="1">
                <a:tableStyleId>{5C22544A-7EE6-4342-B048-85BDC9FD1C3A}</a:tableStyleId>
              </a:tblPr>
              <a:tblGrid>
                <a:gridCol w="768923"/>
                <a:gridCol w="738570"/>
                <a:gridCol w="669098"/>
                <a:gridCol w="411441"/>
                <a:gridCol w="462703"/>
                <a:gridCol w="460005"/>
                <a:gridCol w="460005"/>
                <a:gridCol w="460005"/>
                <a:gridCol w="462703"/>
                <a:gridCol w="464726"/>
                <a:gridCol w="457981"/>
                <a:gridCol w="448538"/>
              </a:tblGrid>
              <a:tr h="816553">
                <a:tc>
                  <a:txBody>
                    <a:bodyPr/>
                    <a:lstStyle/>
                    <a:p>
                      <a:pPr algn="just">
                        <a:lnSpc>
                          <a:spcPct val="115000"/>
                        </a:lnSpc>
                        <a:spcAft>
                          <a:spcPts val="0"/>
                        </a:spcAft>
                      </a:pPr>
                      <a:r>
                        <a:rPr lang="tr-TR" sz="1000" dirty="0">
                          <a:effectLst/>
                        </a:rPr>
                        <a:t> </a:t>
                      </a:r>
                      <a:endParaRPr lang="tr-TR" sz="1100" dirty="0">
                        <a:effectLst/>
                        <a:latin typeface="Calibri"/>
                        <a:ea typeface="Calibri"/>
                        <a:cs typeface="Times New Roman"/>
                      </a:endParaRPr>
                    </a:p>
                  </a:txBody>
                  <a:tcPr marL="68580" marR="68580" marT="0" marB="0"/>
                </a:tc>
                <a:tc gridSpan="2">
                  <a:txBody>
                    <a:bodyPr/>
                    <a:lstStyle/>
                    <a:p>
                      <a:pPr algn="l">
                        <a:lnSpc>
                          <a:spcPct val="115000"/>
                        </a:lnSpc>
                        <a:spcAft>
                          <a:spcPts val="0"/>
                        </a:spcAft>
                      </a:pPr>
                      <a:r>
                        <a:rPr lang="tr-TR" sz="1000" dirty="0">
                          <a:effectLst/>
                        </a:rPr>
                        <a:t>Sınıf Ortalaması (100 Üzerinden Ham Başarı Puanına Göre)</a:t>
                      </a:r>
                      <a:endParaRPr lang="tr-TR" sz="1100" dirty="0">
                        <a:effectLst/>
                        <a:latin typeface="Calibri"/>
                        <a:ea typeface="Calibri"/>
                        <a:cs typeface="Times New Roman"/>
                      </a:endParaRPr>
                    </a:p>
                  </a:txBody>
                  <a:tcPr marL="68580" marR="68580" marT="0" marB="0"/>
                </a:tc>
                <a:tc hMerge="1">
                  <a:txBody>
                    <a:bodyPr/>
                    <a:lstStyle/>
                    <a:p>
                      <a:endParaRPr lang="tr-TR"/>
                    </a:p>
                  </a:txBody>
                  <a:tcPr/>
                </a:tc>
                <a:tc gridSpan="9">
                  <a:txBody>
                    <a:bodyPr/>
                    <a:lstStyle/>
                    <a:p>
                      <a:pPr algn="l">
                        <a:lnSpc>
                          <a:spcPct val="115000"/>
                        </a:lnSpc>
                        <a:spcAft>
                          <a:spcPts val="0"/>
                        </a:spcAft>
                      </a:pPr>
                      <a:endParaRPr lang="tr-TR" sz="1000" dirty="0" smtClean="0">
                        <a:effectLst/>
                      </a:endParaRPr>
                    </a:p>
                    <a:p>
                      <a:pPr algn="l">
                        <a:lnSpc>
                          <a:spcPct val="115000"/>
                        </a:lnSpc>
                        <a:spcAft>
                          <a:spcPts val="0"/>
                        </a:spcAft>
                      </a:pPr>
                      <a:r>
                        <a:rPr lang="tr-TR" sz="1000" dirty="0" smtClean="0">
                          <a:effectLst/>
                        </a:rPr>
                        <a:t>Bağıl </a:t>
                      </a:r>
                      <a:r>
                        <a:rPr lang="tr-TR" sz="1000" dirty="0">
                          <a:effectLst/>
                        </a:rPr>
                        <a:t>Notların T-Skoru (Notu) Aralıkları</a:t>
                      </a:r>
                      <a:endParaRPr lang="tr-TR" sz="1100" dirty="0">
                        <a:effectLst/>
                        <a:latin typeface="Calibri"/>
                        <a:ea typeface="Calibri"/>
                        <a:cs typeface="Times New Roman"/>
                      </a:endParaRPr>
                    </a:p>
                  </a:txBody>
                  <a:tcPr marL="68580" marR="68580" marT="0"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63511">
                <a:tc>
                  <a:txBody>
                    <a:bodyPr/>
                    <a:lstStyle/>
                    <a:p>
                      <a:pPr algn="just">
                        <a:lnSpc>
                          <a:spcPct val="115000"/>
                        </a:lnSpc>
                        <a:spcAft>
                          <a:spcPts val="0"/>
                        </a:spcAft>
                      </a:pPr>
                      <a:r>
                        <a:rPr lang="tr-TR" sz="1000">
                          <a:effectLst/>
                        </a:rPr>
                        <a:t>Sınıf Düzeyi</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dirty="0">
                          <a:effectLst/>
                        </a:rPr>
                        <a:t>Alt Sınır</a:t>
                      </a:r>
                      <a:endParaRPr lang="tr-TR"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dirty="0">
                          <a:effectLst/>
                        </a:rPr>
                        <a:t>Üst Sınır</a:t>
                      </a:r>
                      <a:endParaRPr lang="tr-TR"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dirty="0">
                          <a:effectLst/>
                        </a:rPr>
                        <a:t>AA</a:t>
                      </a:r>
                      <a:endParaRPr lang="tr-TR"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BA</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dirty="0">
                          <a:effectLst/>
                        </a:rPr>
                        <a:t>BB</a:t>
                      </a:r>
                      <a:endParaRPr lang="tr-TR"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dirty="0">
                          <a:effectLst/>
                        </a:rPr>
                        <a:t>CB</a:t>
                      </a:r>
                      <a:endParaRPr lang="tr-TR"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dirty="0">
                          <a:effectLst/>
                        </a:rPr>
                        <a:t>CC</a:t>
                      </a:r>
                      <a:endParaRPr lang="tr-TR"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dirty="0">
                          <a:effectLst/>
                        </a:rPr>
                        <a:t>DC</a:t>
                      </a:r>
                      <a:endParaRPr lang="tr-TR"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dirty="0">
                          <a:effectLst/>
                        </a:rPr>
                        <a:t>DD</a:t>
                      </a:r>
                      <a:endParaRPr lang="tr-TR"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dirty="0">
                          <a:effectLst/>
                        </a:rPr>
                        <a:t>FD</a:t>
                      </a:r>
                      <a:endParaRPr lang="tr-TR"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dirty="0">
                          <a:effectLst/>
                        </a:rPr>
                        <a:t>FF</a:t>
                      </a:r>
                      <a:endParaRPr lang="tr-TR" sz="1100" dirty="0">
                        <a:effectLst/>
                        <a:latin typeface="Calibri"/>
                        <a:ea typeface="Calibri"/>
                        <a:cs typeface="Times New Roman"/>
                      </a:endParaRPr>
                    </a:p>
                  </a:txBody>
                  <a:tcPr marL="68580" marR="68580" marT="0" marB="0"/>
                </a:tc>
              </a:tr>
              <a:tr h="551292">
                <a:tc>
                  <a:txBody>
                    <a:bodyPr/>
                    <a:lstStyle/>
                    <a:p>
                      <a:pPr algn="just">
                        <a:lnSpc>
                          <a:spcPct val="115000"/>
                        </a:lnSpc>
                        <a:spcAft>
                          <a:spcPts val="0"/>
                        </a:spcAft>
                      </a:pPr>
                      <a:r>
                        <a:rPr lang="tr-TR" sz="1000">
                          <a:effectLst/>
                        </a:rPr>
                        <a:t>Çok İyi</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62.50</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69.99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≥61</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56-60.99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51-55.99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46-50.99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41-45.99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36-40.99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31-35.99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26-</a:t>
                      </a:r>
                      <a:endParaRPr lang="tr-TR" sz="1100">
                        <a:effectLst/>
                      </a:endParaRPr>
                    </a:p>
                    <a:p>
                      <a:pPr algn="just">
                        <a:lnSpc>
                          <a:spcPct val="115000"/>
                        </a:lnSpc>
                        <a:spcAft>
                          <a:spcPts val="0"/>
                        </a:spcAft>
                      </a:pPr>
                      <a:r>
                        <a:rPr lang="tr-TR" sz="1000">
                          <a:effectLst/>
                        </a:rPr>
                        <a:t>30,99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sym typeface="Symbol"/>
                        </a:rPr>
                        <a:t></a:t>
                      </a:r>
                      <a:r>
                        <a:rPr lang="tr-TR" sz="1000">
                          <a:effectLst/>
                        </a:rPr>
                        <a:t>26</a:t>
                      </a:r>
                      <a:endParaRPr lang="tr-TR" sz="1100">
                        <a:effectLst/>
                        <a:latin typeface="Calibri"/>
                        <a:ea typeface="Calibri"/>
                        <a:cs typeface="Times New Roman"/>
                      </a:endParaRPr>
                    </a:p>
                  </a:txBody>
                  <a:tcPr marL="68580" marR="68580" marT="0" marB="0"/>
                </a:tc>
              </a:tr>
              <a:tr h="551292">
                <a:tc>
                  <a:txBody>
                    <a:bodyPr/>
                    <a:lstStyle/>
                    <a:p>
                      <a:pPr algn="just">
                        <a:lnSpc>
                          <a:spcPct val="115000"/>
                        </a:lnSpc>
                        <a:spcAft>
                          <a:spcPts val="0"/>
                        </a:spcAft>
                      </a:pPr>
                      <a:r>
                        <a:rPr lang="tr-TR" sz="1000">
                          <a:effectLst/>
                        </a:rPr>
                        <a:t>İyi</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57.50</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62.49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≥63</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58-62.99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53-57.99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48-52.99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43-47.99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38-42.99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33-37.99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28-</a:t>
                      </a:r>
                      <a:endParaRPr lang="tr-TR" sz="1100">
                        <a:effectLst/>
                      </a:endParaRPr>
                    </a:p>
                    <a:p>
                      <a:pPr algn="just">
                        <a:lnSpc>
                          <a:spcPct val="115000"/>
                        </a:lnSpc>
                        <a:spcAft>
                          <a:spcPts val="0"/>
                        </a:spcAft>
                      </a:pPr>
                      <a:r>
                        <a:rPr lang="tr-TR" sz="1000">
                          <a:effectLst/>
                        </a:rPr>
                        <a:t>32,99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sym typeface="Symbol"/>
                        </a:rPr>
                        <a:t></a:t>
                      </a:r>
                      <a:r>
                        <a:rPr lang="tr-TR" sz="1000">
                          <a:effectLst/>
                        </a:rPr>
                        <a:t>28</a:t>
                      </a:r>
                      <a:endParaRPr lang="tr-TR" sz="1100">
                        <a:effectLst/>
                        <a:latin typeface="Calibri"/>
                        <a:ea typeface="Calibri"/>
                        <a:cs typeface="Times New Roman"/>
                      </a:endParaRPr>
                    </a:p>
                  </a:txBody>
                  <a:tcPr marL="68580" marR="68580" marT="0" marB="0"/>
                </a:tc>
              </a:tr>
              <a:tr h="551292">
                <a:tc>
                  <a:txBody>
                    <a:bodyPr/>
                    <a:lstStyle/>
                    <a:p>
                      <a:pPr algn="just">
                        <a:lnSpc>
                          <a:spcPct val="115000"/>
                        </a:lnSpc>
                        <a:spcAft>
                          <a:spcPts val="0"/>
                        </a:spcAft>
                      </a:pPr>
                      <a:r>
                        <a:rPr lang="tr-TR" sz="1000">
                          <a:effectLst/>
                        </a:rPr>
                        <a:t>Ortanın Üstü</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52.50</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57.49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≥65</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60-64.99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55-59.99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50-54.99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45-49.99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40-44.99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35-39.99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30-</a:t>
                      </a:r>
                      <a:endParaRPr lang="tr-TR" sz="1100">
                        <a:effectLst/>
                      </a:endParaRPr>
                    </a:p>
                    <a:p>
                      <a:pPr algn="just">
                        <a:lnSpc>
                          <a:spcPct val="115000"/>
                        </a:lnSpc>
                        <a:spcAft>
                          <a:spcPts val="0"/>
                        </a:spcAft>
                      </a:pPr>
                      <a:r>
                        <a:rPr lang="tr-TR" sz="1000">
                          <a:effectLst/>
                        </a:rPr>
                        <a:t>34,99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sym typeface="Symbol"/>
                        </a:rPr>
                        <a:t></a:t>
                      </a:r>
                      <a:r>
                        <a:rPr lang="tr-TR" sz="1000">
                          <a:effectLst/>
                        </a:rPr>
                        <a:t>30</a:t>
                      </a:r>
                      <a:endParaRPr lang="tr-TR" sz="1100">
                        <a:effectLst/>
                        <a:latin typeface="Calibri"/>
                        <a:ea typeface="Calibri"/>
                        <a:cs typeface="Times New Roman"/>
                      </a:endParaRPr>
                    </a:p>
                  </a:txBody>
                  <a:tcPr marL="68580" marR="68580" marT="0" marB="0"/>
                </a:tc>
              </a:tr>
              <a:tr h="551292">
                <a:tc>
                  <a:txBody>
                    <a:bodyPr/>
                    <a:lstStyle/>
                    <a:p>
                      <a:pPr algn="just">
                        <a:lnSpc>
                          <a:spcPct val="115000"/>
                        </a:lnSpc>
                        <a:spcAft>
                          <a:spcPts val="0"/>
                        </a:spcAft>
                      </a:pPr>
                      <a:r>
                        <a:rPr lang="tr-TR" sz="1000">
                          <a:effectLst/>
                        </a:rPr>
                        <a:t>Orta</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47.50</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52.49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≥67</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62-66.99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57-61.99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52-56.99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47-51.99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42-46.99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37-41.99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32-</a:t>
                      </a:r>
                      <a:endParaRPr lang="tr-TR" sz="1100">
                        <a:effectLst/>
                      </a:endParaRPr>
                    </a:p>
                    <a:p>
                      <a:pPr algn="just">
                        <a:lnSpc>
                          <a:spcPct val="115000"/>
                        </a:lnSpc>
                        <a:spcAft>
                          <a:spcPts val="0"/>
                        </a:spcAft>
                      </a:pPr>
                      <a:r>
                        <a:rPr lang="tr-TR" sz="1000">
                          <a:effectLst/>
                        </a:rPr>
                        <a:t>36,99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sym typeface="Symbol"/>
                        </a:rPr>
                        <a:t></a:t>
                      </a:r>
                      <a:r>
                        <a:rPr lang="tr-TR" sz="1000">
                          <a:effectLst/>
                        </a:rPr>
                        <a:t>32</a:t>
                      </a:r>
                      <a:endParaRPr lang="tr-TR" sz="1100">
                        <a:effectLst/>
                        <a:latin typeface="Calibri"/>
                        <a:ea typeface="Calibri"/>
                        <a:cs typeface="Times New Roman"/>
                      </a:endParaRPr>
                    </a:p>
                  </a:txBody>
                  <a:tcPr marL="68580" marR="68580" marT="0" marB="0"/>
                </a:tc>
              </a:tr>
              <a:tr h="551292">
                <a:tc>
                  <a:txBody>
                    <a:bodyPr/>
                    <a:lstStyle/>
                    <a:p>
                      <a:pPr algn="just">
                        <a:lnSpc>
                          <a:spcPct val="115000"/>
                        </a:lnSpc>
                        <a:spcAft>
                          <a:spcPts val="0"/>
                        </a:spcAft>
                      </a:pPr>
                      <a:r>
                        <a:rPr lang="tr-TR" sz="1000">
                          <a:effectLst/>
                        </a:rPr>
                        <a:t>Zayıf</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42.50</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47.49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≥69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64-68.99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59-63.99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54-58.99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49-53.99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44-48.99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39-43.99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34-</a:t>
                      </a:r>
                      <a:endParaRPr lang="tr-TR" sz="1100">
                        <a:effectLst/>
                      </a:endParaRPr>
                    </a:p>
                    <a:p>
                      <a:pPr algn="just">
                        <a:lnSpc>
                          <a:spcPct val="115000"/>
                        </a:lnSpc>
                        <a:spcAft>
                          <a:spcPts val="0"/>
                        </a:spcAft>
                      </a:pPr>
                      <a:r>
                        <a:rPr lang="tr-TR" sz="1000">
                          <a:effectLst/>
                        </a:rPr>
                        <a:t>38,99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sym typeface="Symbol"/>
                        </a:rPr>
                        <a:t></a:t>
                      </a:r>
                      <a:r>
                        <a:rPr lang="tr-TR" sz="1000">
                          <a:effectLst/>
                        </a:rPr>
                        <a:t>34</a:t>
                      </a:r>
                      <a:endParaRPr lang="tr-TR" sz="1100">
                        <a:effectLst/>
                        <a:latin typeface="Calibri"/>
                        <a:ea typeface="Calibri"/>
                        <a:cs typeface="Times New Roman"/>
                      </a:endParaRPr>
                    </a:p>
                  </a:txBody>
                  <a:tcPr marL="68580" marR="68580" marT="0" marB="0"/>
                </a:tc>
              </a:tr>
              <a:tr h="551292">
                <a:tc>
                  <a:txBody>
                    <a:bodyPr/>
                    <a:lstStyle/>
                    <a:p>
                      <a:pPr algn="just">
                        <a:lnSpc>
                          <a:spcPct val="115000"/>
                        </a:lnSpc>
                        <a:spcAft>
                          <a:spcPts val="0"/>
                        </a:spcAft>
                      </a:pPr>
                      <a:r>
                        <a:rPr lang="tr-TR" sz="1000">
                          <a:effectLst/>
                        </a:rPr>
                        <a:t>Kötü</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00.00</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42.49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≥71</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66-70.99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61-65.99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56-60.99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51-55.99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46-50.99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41-45.99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36-</a:t>
                      </a:r>
                      <a:endParaRPr lang="tr-TR" sz="1100">
                        <a:effectLst/>
                      </a:endParaRPr>
                    </a:p>
                    <a:p>
                      <a:pPr algn="just">
                        <a:lnSpc>
                          <a:spcPct val="115000"/>
                        </a:lnSpc>
                        <a:spcAft>
                          <a:spcPts val="0"/>
                        </a:spcAft>
                      </a:pPr>
                      <a:r>
                        <a:rPr lang="tr-TR" sz="1000">
                          <a:effectLst/>
                        </a:rPr>
                        <a:t>40,99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dirty="0">
                          <a:effectLst/>
                          <a:sym typeface="Symbol"/>
                        </a:rPr>
                        <a:t></a:t>
                      </a:r>
                      <a:r>
                        <a:rPr lang="tr-TR" sz="1000" dirty="0">
                          <a:effectLst/>
                        </a:rPr>
                        <a:t>36</a:t>
                      </a:r>
                      <a:endParaRPr lang="tr-TR" sz="1100" dirty="0">
                        <a:effectLst/>
                        <a:latin typeface="Calibri"/>
                        <a:ea typeface="Calibri"/>
                        <a:cs typeface="Times New Roman"/>
                      </a:endParaRPr>
                    </a:p>
                  </a:txBody>
                  <a:tcPr marL="68580" marR="68580" marT="0" marB="0"/>
                </a:tc>
              </a:tr>
            </a:tbl>
          </a:graphicData>
        </a:graphic>
      </p:graphicFrame>
      <p:sp>
        <p:nvSpPr>
          <p:cNvPr id="8" name="Rectangle 2"/>
          <p:cNvSpPr>
            <a:spLocks noChangeArrowheads="1"/>
          </p:cNvSpPr>
          <p:nvPr/>
        </p:nvSpPr>
        <p:spPr bwMode="auto">
          <a:xfrm>
            <a:off x="1241425" y="2547938"/>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5244099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sp>
        <p:nvSpPr>
          <p:cNvPr id="7" name="Alt Başlık 6"/>
          <p:cNvSpPr>
            <a:spLocks noGrp="1"/>
          </p:cNvSpPr>
          <p:nvPr>
            <p:ph type="subTitle" idx="1"/>
          </p:nvPr>
        </p:nvSpPr>
        <p:spPr>
          <a:xfrm>
            <a:off x="2195736" y="1556792"/>
            <a:ext cx="6262464" cy="4818130"/>
          </a:xfrm>
        </p:spPr>
        <p:txBody>
          <a:bodyPr>
            <a:normAutofit/>
          </a:bodyPr>
          <a:lstStyle/>
          <a:p>
            <a:r>
              <a:rPr lang="tr-TR" sz="2000" dirty="0">
                <a:solidFill>
                  <a:srgbClr val="FF0000"/>
                </a:solidFill>
              </a:rPr>
              <a:t>b)</a:t>
            </a:r>
            <a:r>
              <a:rPr lang="tr-TR" sz="2000" dirty="0"/>
              <a:t>Öğrenci sayısı 11-29 arasında ise, herhangi bir istatiksel işlem yapılmaz, doğrudan sınıf ortalamasına bağlı olarak öğrencilerin ham başarı notlarıyla Çizelge-2’deki sınıf düzeyine göre öğrenci sayısının yüzde olarak dağılımı harfli not aralıklarına göre yapılır. </a:t>
            </a:r>
            <a:r>
              <a:rPr lang="tr-TR" sz="2000" dirty="0" smtClean="0"/>
              <a:t>Bağıl değerlendirme katma limiti (BDKL) sıfır, ham başarı puanı alt limiti (HBAL) otuz alınır. Öğrencinin aldığı ham başarı puanı üst bir yüzdelik dilimin harf notu aralığına karşılık gelmesi durumunda öğrenciye verilecek harf notu üst dilimin yüzdelik oranının aşılmasına bakılmaksızın bu üst dilim üzerinden verilir.  </a:t>
            </a:r>
            <a:endParaRPr lang="tr-TR" sz="2000" dirty="0"/>
          </a:p>
          <a:p>
            <a:endParaRPr lang="tr-TR" sz="2000" dirty="0" smtClean="0"/>
          </a:p>
        </p:txBody>
      </p:sp>
    </p:spTree>
    <p:extLst>
      <p:ext uri="{BB962C8B-B14F-4D97-AF65-F5344CB8AC3E}">
        <p14:creationId xmlns:p14="http://schemas.microsoft.com/office/powerpoint/2010/main" xmlns="" val="1011327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sp>
        <p:nvSpPr>
          <p:cNvPr id="7" name="Alt Başlık 6"/>
          <p:cNvSpPr>
            <a:spLocks noGrp="1"/>
          </p:cNvSpPr>
          <p:nvPr>
            <p:ph type="subTitle" idx="1"/>
          </p:nvPr>
        </p:nvSpPr>
        <p:spPr>
          <a:xfrm>
            <a:off x="2123728" y="476672"/>
            <a:ext cx="6334472" cy="5898250"/>
          </a:xfrm>
        </p:spPr>
        <p:txBody>
          <a:bodyPr>
            <a:normAutofit/>
          </a:bodyPr>
          <a:lstStyle/>
          <a:p>
            <a:r>
              <a:rPr lang="tr-TR" sz="2000" dirty="0">
                <a:solidFill>
                  <a:srgbClr val="FF0000"/>
                </a:solidFill>
              </a:rPr>
              <a:t>Çizelge 2. 11–29 Arasında Öğrenci İçin Harfli Not Çizelgesi</a:t>
            </a:r>
          </a:p>
          <a:p>
            <a:endParaRPr lang="tr-TR" sz="2000" dirty="0" smtClean="0">
              <a:solidFill>
                <a:srgbClr val="3366CC"/>
              </a:solidFill>
            </a:endParaRPr>
          </a:p>
          <a:p>
            <a:endParaRPr lang="tr-TR" sz="2000" dirty="0">
              <a:solidFill>
                <a:srgbClr val="3366CC"/>
              </a:solidFill>
            </a:endParaRPr>
          </a:p>
        </p:txBody>
      </p:sp>
      <p:sp>
        <p:nvSpPr>
          <p:cNvPr id="8" name="Rectangle 2"/>
          <p:cNvSpPr>
            <a:spLocks noChangeArrowheads="1"/>
          </p:cNvSpPr>
          <p:nvPr/>
        </p:nvSpPr>
        <p:spPr bwMode="auto">
          <a:xfrm>
            <a:off x="1241425" y="2547938"/>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xmlns="" val="2512661649"/>
              </p:ext>
            </p:extLst>
          </p:nvPr>
        </p:nvGraphicFramePr>
        <p:xfrm>
          <a:off x="2195736" y="1419574"/>
          <a:ext cx="6192686" cy="4817737"/>
        </p:xfrm>
        <a:graphic>
          <a:graphicData uri="http://schemas.openxmlformats.org/drawingml/2006/table">
            <a:tbl>
              <a:tblPr firstRow="1" firstCol="1" bandRow="1">
                <a:tableStyleId>{5C22544A-7EE6-4342-B048-85BDC9FD1C3A}</a:tableStyleId>
              </a:tblPr>
              <a:tblGrid>
                <a:gridCol w="760084"/>
                <a:gridCol w="708079"/>
                <a:gridCol w="752750"/>
                <a:gridCol w="430048"/>
                <a:gridCol w="454050"/>
                <a:gridCol w="452050"/>
                <a:gridCol w="452050"/>
                <a:gridCol w="452050"/>
                <a:gridCol w="454050"/>
                <a:gridCol w="456051"/>
                <a:gridCol w="416046"/>
                <a:gridCol w="405378"/>
              </a:tblGrid>
              <a:tr h="1224077">
                <a:tc>
                  <a:txBody>
                    <a:bodyPr/>
                    <a:lstStyle/>
                    <a:p>
                      <a:pPr algn="just">
                        <a:lnSpc>
                          <a:spcPct val="115000"/>
                        </a:lnSpc>
                        <a:spcAft>
                          <a:spcPts val="0"/>
                        </a:spcAft>
                      </a:pPr>
                      <a:r>
                        <a:rPr lang="tr-TR" sz="1000" dirty="0">
                          <a:effectLst/>
                        </a:rPr>
                        <a:t> </a:t>
                      </a:r>
                      <a:endParaRPr lang="tr-TR" sz="1100" dirty="0">
                        <a:effectLst/>
                        <a:latin typeface="Calibri"/>
                        <a:ea typeface="Calibri"/>
                        <a:cs typeface="Times New Roman"/>
                      </a:endParaRPr>
                    </a:p>
                  </a:txBody>
                  <a:tcPr marL="68580" marR="68580" marT="0" marB="0"/>
                </a:tc>
                <a:tc gridSpan="2">
                  <a:txBody>
                    <a:bodyPr/>
                    <a:lstStyle/>
                    <a:p>
                      <a:pPr algn="l">
                        <a:lnSpc>
                          <a:spcPct val="115000"/>
                        </a:lnSpc>
                        <a:spcAft>
                          <a:spcPts val="0"/>
                        </a:spcAft>
                      </a:pPr>
                      <a:endParaRPr lang="tr-TR" sz="1000" dirty="0" smtClean="0">
                        <a:effectLst/>
                      </a:endParaRPr>
                    </a:p>
                    <a:p>
                      <a:pPr algn="l">
                        <a:lnSpc>
                          <a:spcPct val="115000"/>
                        </a:lnSpc>
                        <a:spcAft>
                          <a:spcPts val="0"/>
                        </a:spcAft>
                      </a:pPr>
                      <a:r>
                        <a:rPr lang="tr-TR" sz="1000" dirty="0" smtClean="0">
                          <a:effectLst/>
                        </a:rPr>
                        <a:t>Sınıf </a:t>
                      </a:r>
                      <a:r>
                        <a:rPr lang="tr-TR" sz="1000" dirty="0">
                          <a:effectLst/>
                        </a:rPr>
                        <a:t>Ortalaması (100 Üzerinden </a:t>
                      </a:r>
                      <a:r>
                        <a:rPr lang="tr-TR" sz="1000" dirty="0" smtClean="0">
                          <a:effectLst/>
                        </a:rPr>
                        <a:t>Ham</a:t>
                      </a:r>
                      <a:r>
                        <a:rPr lang="tr-TR" sz="1000" baseline="0" dirty="0" smtClean="0">
                          <a:effectLst/>
                        </a:rPr>
                        <a:t> </a:t>
                      </a:r>
                      <a:r>
                        <a:rPr lang="tr-TR" sz="1000" dirty="0" smtClean="0">
                          <a:effectLst/>
                        </a:rPr>
                        <a:t>Başarı </a:t>
                      </a:r>
                      <a:r>
                        <a:rPr lang="tr-TR" sz="1000" dirty="0">
                          <a:effectLst/>
                        </a:rPr>
                        <a:t>Puanına Göre)</a:t>
                      </a:r>
                      <a:endParaRPr lang="tr-TR" sz="1100" dirty="0">
                        <a:effectLst/>
                        <a:latin typeface="Calibri"/>
                        <a:ea typeface="Calibri"/>
                        <a:cs typeface="Times New Roman"/>
                      </a:endParaRPr>
                    </a:p>
                  </a:txBody>
                  <a:tcPr marL="68580" marR="68580" marT="0" marB="0"/>
                </a:tc>
                <a:tc hMerge="1">
                  <a:txBody>
                    <a:bodyPr/>
                    <a:lstStyle/>
                    <a:p>
                      <a:endParaRPr lang="tr-TR"/>
                    </a:p>
                  </a:txBody>
                  <a:tcPr/>
                </a:tc>
                <a:tc gridSpan="9">
                  <a:txBody>
                    <a:bodyPr/>
                    <a:lstStyle/>
                    <a:p>
                      <a:pPr algn="l">
                        <a:lnSpc>
                          <a:spcPct val="115000"/>
                        </a:lnSpc>
                        <a:spcAft>
                          <a:spcPts val="0"/>
                        </a:spcAft>
                      </a:pPr>
                      <a:endParaRPr lang="tr-TR" sz="1000" dirty="0" smtClean="0">
                        <a:effectLst/>
                      </a:endParaRPr>
                    </a:p>
                    <a:p>
                      <a:pPr algn="l">
                        <a:lnSpc>
                          <a:spcPct val="115000"/>
                        </a:lnSpc>
                        <a:spcAft>
                          <a:spcPts val="0"/>
                        </a:spcAft>
                      </a:pPr>
                      <a:endParaRPr lang="tr-TR" sz="1000" dirty="0" smtClean="0">
                        <a:effectLst/>
                      </a:endParaRPr>
                    </a:p>
                    <a:p>
                      <a:pPr algn="l">
                        <a:lnSpc>
                          <a:spcPct val="115000"/>
                        </a:lnSpc>
                        <a:spcAft>
                          <a:spcPts val="0"/>
                        </a:spcAft>
                      </a:pPr>
                      <a:r>
                        <a:rPr lang="tr-TR" sz="1000" dirty="0" smtClean="0">
                          <a:effectLst/>
                        </a:rPr>
                        <a:t>Harfli </a:t>
                      </a:r>
                      <a:r>
                        <a:rPr lang="tr-TR" sz="1000" dirty="0">
                          <a:effectLst/>
                        </a:rPr>
                        <a:t>Not Oranları % Öğrenci Sayısı</a:t>
                      </a:r>
                      <a:endParaRPr lang="tr-TR" sz="1100" dirty="0">
                        <a:effectLst/>
                        <a:latin typeface="Calibri"/>
                        <a:ea typeface="Calibri"/>
                        <a:cs typeface="Times New Roman"/>
                      </a:endParaRPr>
                    </a:p>
                  </a:txBody>
                  <a:tcPr marL="68580" marR="68580" marT="0"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22240">
                <a:tc>
                  <a:txBody>
                    <a:bodyPr/>
                    <a:lstStyle/>
                    <a:p>
                      <a:pPr algn="just">
                        <a:lnSpc>
                          <a:spcPct val="115000"/>
                        </a:lnSpc>
                        <a:spcAft>
                          <a:spcPts val="0"/>
                        </a:spcAft>
                      </a:pPr>
                      <a:r>
                        <a:rPr lang="tr-TR" sz="1000">
                          <a:effectLst/>
                        </a:rPr>
                        <a:t>Sınıf Düzeyi</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Alt Sınır</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Üst Sınır</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AA</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BA</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BB</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CB</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CC</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DC</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DD</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FD</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FF</a:t>
                      </a:r>
                      <a:endParaRPr lang="tr-TR" sz="1100">
                        <a:effectLst/>
                        <a:latin typeface="Calibri"/>
                        <a:ea typeface="Calibri"/>
                        <a:cs typeface="Times New Roman"/>
                      </a:endParaRPr>
                    </a:p>
                  </a:txBody>
                  <a:tcPr marL="68580" marR="68580" marT="0" marB="0"/>
                </a:tc>
              </a:tr>
              <a:tr h="455407">
                <a:tc>
                  <a:txBody>
                    <a:bodyPr/>
                    <a:lstStyle/>
                    <a:p>
                      <a:pPr algn="just">
                        <a:lnSpc>
                          <a:spcPct val="115000"/>
                        </a:lnSpc>
                        <a:spcAft>
                          <a:spcPts val="0"/>
                        </a:spcAft>
                      </a:pPr>
                      <a:r>
                        <a:rPr lang="tr-TR" sz="1000">
                          <a:effectLst/>
                        </a:rPr>
                        <a:t>Çok İyi</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62.50</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69.99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18</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14.4</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21.6</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12.8</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19.2</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7.2</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4.8</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2</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0</a:t>
                      </a:r>
                      <a:endParaRPr lang="tr-TR" sz="1100">
                        <a:effectLst/>
                        <a:latin typeface="Calibri"/>
                        <a:ea typeface="Calibri"/>
                        <a:cs typeface="Times New Roman"/>
                      </a:endParaRPr>
                    </a:p>
                  </a:txBody>
                  <a:tcPr marL="68580" marR="68580" marT="0" marB="0"/>
                </a:tc>
              </a:tr>
              <a:tr h="477952">
                <a:tc>
                  <a:txBody>
                    <a:bodyPr/>
                    <a:lstStyle/>
                    <a:p>
                      <a:pPr algn="just">
                        <a:lnSpc>
                          <a:spcPct val="115000"/>
                        </a:lnSpc>
                        <a:spcAft>
                          <a:spcPts val="0"/>
                        </a:spcAft>
                      </a:pPr>
                      <a:r>
                        <a:rPr lang="tr-TR" sz="1000">
                          <a:effectLst/>
                        </a:rPr>
                        <a:t>İyi</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57.50</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62.49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14</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12.8</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19.2</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14.4</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21.6</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6</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3</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0</a:t>
                      </a:r>
                      <a:endParaRPr lang="tr-TR" sz="1100">
                        <a:effectLst/>
                        <a:latin typeface="Calibri"/>
                        <a:ea typeface="Calibri"/>
                        <a:cs typeface="Times New Roman"/>
                      </a:endParaRPr>
                    </a:p>
                  </a:txBody>
                  <a:tcPr marL="68580" marR="68580" marT="0" marB="0"/>
                </a:tc>
              </a:tr>
              <a:tr h="622240">
                <a:tc>
                  <a:txBody>
                    <a:bodyPr/>
                    <a:lstStyle/>
                    <a:p>
                      <a:pPr algn="just">
                        <a:lnSpc>
                          <a:spcPct val="115000"/>
                        </a:lnSpc>
                        <a:spcAft>
                          <a:spcPts val="0"/>
                        </a:spcAft>
                      </a:pPr>
                      <a:r>
                        <a:rPr lang="tr-TR" sz="1000">
                          <a:effectLst/>
                        </a:rPr>
                        <a:t>Ortanın Üstü</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52.50</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57.49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10</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11.6</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17.4</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14.8</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22.2</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12</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8</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0</a:t>
                      </a:r>
                      <a:endParaRPr lang="tr-TR" sz="1100">
                        <a:effectLst/>
                        <a:latin typeface="Calibri"/>
                        <a:ea typeface="Calibri"/>
                        <a:cs typeface="Times New Roman"/>
                      </a:endParaRPr>
                    </a:p>
                  </a:txBody>
                  <a:tcPr marL="68580" marR="68580" marT="0" marB="0"/>
                </a:tc>
              </a:tr>
              <a:tr h="475698">
                <a:tc>
                  <a:txBody>
                    <a:bodyPr/>
                    <a:lstStyle/>
                    <a:p>
                      <a:pPr algn="just">
                        <a:lnSpc>
                          <a:spcPct val="115000"/>
                        </a:lnSpc>
                        <a:spcAft>
                          <a:spcPts val="0"/>
                        </a:spcAft>
                      </a:pPr>
                      <a:r>
                        <a:rPr lang="tr-TR" sz="1000">
                          <a:effectLst/>
                        </a:rPr>
                        <a:t>Orta</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47.50</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52.49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7</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9.6</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14.4</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15.2</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22.8</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14.4</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9.6</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7</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0</a:t>
                      </a:r>
                      <a:endParaRPr lang="tr-TR" sz="1100">
                        <a:effectLst/>
                        <a:latin typeface="Calibri"/>
                        <a:ea typeface="Calibri"/>
                        <a:cs typeface="Times New Roman"/>
                      </a:endParaRPr>
                    </a:p>
                  </a:txBody>
                  <a:tcPr marL="68580" marR="68580" marT="0" marB="0"/>
                </a:tc>
              </a:tr>
              <a:tr h="466680">
                <a:tc>
                  <a:txBody>
                    <a:bodyPr/>
                    <a:lstStyle/>
                    <a:p>
                      <a:pPr algn="just">
                        <a:lnSpc>
                          <a:spcPct val="115000"/>
                        </a:lnSpc>
                        <a:spcAft>
                          <a:spcPts val="0"/>
                        </a:spcAft>
                      </a:pPr>
                      <a:r>
                        <a:rPr lang="tr-TR" sz="1000">
                          <a:effectLst/>
                        </a:rPr>
                        <a:t>Zayıf</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42.50</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47.49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8</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12</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14.8</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22.2</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17.4</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11.6</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5</a:t>
                      </a:r>
                      <a:endParaRPr lang="tr-TR" sz="1100">
                        <a:effectLst/>
                        <a:latin typeface="Calibri"/>
                        <a:ea typeface="Calibri"/>
                        <a:cs typeface="Times New Roman"/>
                      </a:endParaRPr>
                    </a:p>
                  </a:txBody>
                  <a:tcPr marL="68580" marR="68580" marT="0" marB="0"/>
                </a:tc>
              </a:tr>
              <a:tr h="473443">
                <a:tc>
                  <a:txBody>
                    <a:bodyPr/>
                    <a:lstStyle/>
                    <a:p>
                      <a:pPr algn="just">
                        <a:lnSpc>
                          <a:spcPct val="115000"/>
                        </a:lnSpc>
                        <a:spcAft>
                          <a:spcPts val="0"/>
                        </a:spcAft>
                      </a:pPr>
                      <a:r>
                        <a:rPr lang="tr-TR" sz="1000">
                          <a:effectLst/>
                        </a:rPr>
                        <a:t>Kötü</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00.00</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42.49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3</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6</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9</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14.4</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21.6</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19.2</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12.8</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a:effectLst/>
                        </a:rPr>
                        <a:t>7</a:t>
                      </a:r>
                      <a:endParaRPr lang="tr-T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000" dirty="0">
                          <a:effectLst/>
                        </a:rPr>
                        <a:t>7</a:t>
                      </a:r>
                      <a:endParaRPr lang="tr-TR" sz="11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1241425" y="276225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558293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sp>
        <p:nvSpPr>
          <p:cNvPr id="7" name="Alt Başlık 6"/>
          <p:cNvSpPr>
            <a:spLocks noGrp="1"/>
          </p:cNvSpPr>
          <p:nvPr>
            <p:ph type="subTitle" idx="1"/>
          </p:nvPr>
        </p:nvSpPr>
        <p:spPr>
          <a:xfrm>
            <a:off x="2195736" y="1556792"/>
            <a:ext cx="6262464" cy="4818130"/>
          </a:xfrm>
        </p:spPr>
        <p:txBody>
          <a:bodyPr>
            <a:normAutofit/>
          </a:bodyPr>
          <a:lstStyle/>
          <a:p>
            <a:r>
              <a:rPr lang="tr-TR" sz="2000" dirty="0" smtClean="0">
                <a:solidFill>
                  <a:srgbClr val="FF0000"/>
                </a:solidFill>
              </a:rPr>
              <a:t>c)</a:t>
            </a:r>
            <a:r>
              <a:rPr lang="tr-TR" sz="2000" dirty="0" smtClean="0"/>
              <a:t>Bir ders için yarıyıl sonu sınavı sonrasında a ve b bentlerinde belirlenen not aralıkları sabitlenir. Bütünleme sınavı ya da bireysel not değişiklikleri sabitlenen not aralıklarına göre yapılır.</a:t>
            </a:r>
          </a:p>
          <a:p>
            <a:r>
              <a:rPr lang="tr-TR" sz="2000" dirty="0" smtClean="0">
                <a:solidFill>
                  <a:srgbClr val="FF0000"/>
                </a:solidFill>
              </a:rPr>
              <a:t>ç)</a:t>
            </a:r>
            <a:r>
              <a:rPr lang="tr-TR" sz="2000" dirty="0" smtClean="0"/>
              <a:t>Öğrencilerin harf notunun belirlenmesinde Tablo-1’deki aralıkların üzerinde not aralığı belirlenmez.</a:t>
            </a:r>
            <a:endParaRPr lang="tr-TR" sz="2000" dirty="0"/>
          </a:p>
        </p:txBody>
      </p:sp>
    </p:spTree>
    <p:extLst>
      <p:ext uri="{BB962C8B-B14F-4D97-AF65-F5344CB8AC3E}">
        <p14:creationId xmlns:p14="http://schemas.microsoft.com/office/powerpoint/2010/main" xmlns="" val="23368080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sp>
        <p:nvSpPr>
          <p:cNvPr id="7" name="Alt Başlık 6"/>
          <p:cNvSpPr>
            <a:spLocks noGrp="1"/>
          </p:cNvSpPr>
          <p:nvPr>
            <p:ph type="subTitle" idx="1"/>
          </p:nvPr>
        </p:nvSpPr>
        <p:spPr>
          <a:xfrm>
            <a:off x="2195736" y="1556792"/>
            <a:ext cx="6262464" cy="4818130"/>
          </a:xfrm>
        </p:spPr>
        <p:txBody>
          <a:bodyPr>
            <a:normAutofit/>
          </a:bodyPr>
          <a:lstStyle/>
          <a:p>
            <a:r>
              <a:rPr lang="tr-TR" sz="2000" dirty="0" smtClean="0">
                <a:solidFill>
                  <a:srgbClr val="FF0000"/>
                </a:solidFill>
              </a:rPr>
              <a:t>d)</a:t>
            </a:r>
            <a:r>
              <a:rPr lang="tr-TR" sz="2000" dirty="0" smtClean="0"/>
              <a:t>Bağıl değerlendirmeye katılmaya hak kazanan öğrenci sayısının 10 veya daha az olması, sınıf ortalamasının 70 ve üzerinde olması, muafiyet sınavı tek ders sınavı gibi sadece tek sınav sonucuna göre başarının belirlendiği durumlarda yada diğer üniversitelerde aldığı derslerdeki başarı durumu 100’lük not sistemine göre belirlenen notların harfli not karşılığı mutlak değerlendirme yöntemi ile aşağıdaki tabloda yer alan değerlere göre belirlenir. </a:t>
            </a:r>
          </a:p>
          <a:p>
            <a:endParaRPr lang="tr-TR" sz="2000" dirty="0" smtClean="0"/>
          </a:p>
        </p:txBody>
      </p:sp>
    </p:spTree>
    <p:extLst>
      <p:ext uri="{BB962C8B-B14F-4D97-AF65-F5344CB8AC3E}">
        <p14:creationId xmlns:p14="http://schemas.microsoft.com/office/powerpoint/2010/main" xmlns="" val="1749438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sp>
        <p:nvSpPr>
          <p:cNvPr id="7" name="Alt Başlık 6"/>
          <p:cNvSpPr>
            <a:spLocks noGrp="1"/>
          </p:cNvSpPr>
          <p:nvPr>
            <p:ph type="subTitle" idx="1"/>
          </p:nvPr>
        </p:nvSpPr>
        <p:spPr>
          <a:xfrm>
            <a:off x="2123728" y="476672"/>
            <a:ext cx="6334472" cy="5898250"/>
          </a:xfrm>
        </p:spPr>
        <p:txBody>
          <a:bodyPr>
            <a:normAutofit/>
          </a:bodyPr>
          <a:lstStyle/>
          <a:p>
            <a:r>
              <a:rPr lang="tr-TR" sz="2000" dirty="0" smtClean="0">
                <a:solidFill>
                  <a:srgbClr val="FF0000"/>
                </a:solidFill>
              </a:rPr>
              <a:t>Tablo 1: Muafiyetlerde Kullanılacak Not Aralıkları</a:t>
            </a:r>
            <a:endParaRPr lang="tr-TR" sz="2000" dirty="0">
              <a:solidFill>
                <a:srgbClr val="FF0000"/>
              </a:solidFill>
            </a:endParaRPr>
          </a:p>
          <a:p>
            <a:endParaRPr lang="tr-TR" sz="2000" dirty="0"/>
          </a:p>
          <a:p>
            <a:endParaRPr lang="tr-TR" sz="2000" dirty="0">
              <a:solidFill>
                <a:srgbClr val="3366CC"/>
              </a:solidFill>
            </a:endParaRPr>
          </a:p>
        </p:txBody>
      </p:sp>
      <p:sp>
        <p:nvSpPr>
          <p:cNvPr id="8" name="Rectangle 2"/>
          <p:cNvSpPr>
            <a:spLocks noChangeArrowheads="1"/>
          </p:cNvSpPr>
          <p:nvPr/>
        </p:nvSpPr>
        <p:spPr bwMode="auto">
          <a:xfrm>
            <a:off x="1241425" y="2547938"/>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1241425" y="276225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xmlns="" val="2373116216"/>
              </p:ext>
            </p:extLst>
          </p:nvPr>
        </p:nvGraphicFramePr>
        <p:xfrm>
          <a:off x="2123728" y="1326526"/>
          <a:ext cx="6096000" cy="39776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tr-TR" dirty="0" smtClean="0"/>
                        <a:t>100 Tam Puan</a:t>
                      </a:r>
                      <a:endParaRPr lang="tr-TR" dirty="0"/>
                    </a:p>
                  </a:txBody>
                  <a:tcPr/>
                </a:tc>
                <a:tc>
                  <a:txBody>
                    <a:bodyPr/>
                    <a:lstStyle/>
                    <a:p>
                      <a:r>
                        <a:rPr lang="tr-TR" dirty="0" smtClean="0"/>
                        <a:t>Not</a:t>
                      </a:r>
                      <a:endParaRPr lang="tr-TR" dirty="0"/>
                    </a:p>
                  </a:txBody>
                  <a:tcPr/>
                </a:tc>
                <a:tc>
                  <a:txBody>
                    <a:bodyPr/>
                    <a:lstStyle/>
                    <a:p>
                      <a:r>
                        <a:rPr lang="tr-TR" dirty="0" smtClean="0"/>
                        <a:t>Ağırlık Katsayısı</a:t>
                      </a:r>
                      <a:endParaRPr lang="tr-TR" dirty="0"/>
                    </a:p>
                  </a:txBody>
                  <a:tcPr/>
                </a:tc>
              </a:tr>
              <a:tr h="370840">
                <a:tc>
                  <a:txBody>
                    <a:bodyPr/>
                    <a:lstStyle/>
                    <a:p>
                      <a:r>
                        <a:rPr lang="tr-TR" dirty="0" smtClean="0">
                          <a:solidFill>
                            <a:srgbClr val="3366CC"/>
                          </a:solidFill>
                        </a:rPr>
                        <a:t>100-90</a:t>
                      </a:r>
                      <a:endParaRPr lang="tr-TR" dirty="0">
                        <a:solidFill>
                          <a:srgbClr val="3366CC"/>
                        </a:solidFill>
                      </a:endParaRPr>
                    </a:p>
                  </a:txBody>
                  <a:tcPr/>
                </a:tc>
                <a:tc>
                  <a:txBody>
                    <a:bodyPr/>
                    <a:lstStyle/>
                    <a:p>
                      <a:r>
                        <a:rPr lang="tr-TR" dirty="0" smtClean="0">
                          <a:solidFill>
                            <a:srgbClr val="3366CC"/>
                          </a:solidFill>
                        </a:rPr>
                        <a:t>AA</a:t>
                      </a:r>
                      <a:endParaRPr lang="tr-TR" dirty="0">
                        <a:solidFill>
                          <a:srgbClr val="3366CC"/>
                        </a:solidFill>
                      </a:endParaRPr>
                    </a:p>
                  </a:txBody>
                  <a:tcPr/>
                </a:tc>
                <a:tc>
                  <a:txBody>
                    <a:bodyPr/>
                    <a:lstStyle/>
                    <a:p>
                      <a:r>
                        <a:rPr lang="tr-TR" dirty="0" smtClean="0">
                          <a:solidFill>
                            <a:srgbClr val="3366CC"/>
                          </a:solidFill>
                        </a:rPr>
                        <a:t>4,00</a:t>
                      </a:r>
                      <a:endParaRPr lang="tr-TR" dirty="0">
                        <a:solidFill>
                          <a:srgbClr val="3366CC"/>
                        </a:solidFill>
                      </a:endParaRPr>
                    </a:p>
                  </a:txBody>
                  <a:tcPr/>
                </a:tc>
              </a:tr>
              <a:tr h="370840">
                <a:tc>
                  <a:txBody>
                    <a:bodyPr/>
                    <a:lstStyle/>
                    <a:p>
                      <a:r>
                        <a:rPr lang="tr-TR" dirty="0" smtClean="0">
                          <a:solidFill>
                            <a:srgbClr val="3366CC"/>
                          </a:solidFill>
                        </a:rPr>
                        <a:t>85-89</a:t>
                      </a:r>
                      <a:endParaRPr lang="tr-TR" dirty="0">
                        <a:solidFill>
                          <a:srgbClr val="3366CC"/>
                        </a:solidFill>
                      </a:endParaRPr>
                    </a:p>
                  </a:txBody>
                  <a:tcPr/>
                </a:tc>
                <a:tc>
                  <a:txBody>
                    <a:bodyPr/>
                    <a:lstStyle/>
                    <a:p>
                      <a:r>
                        <a:rPr lang="tr-TR" dirty="0" smtClean="0">
                          <a:solidFill>
                            <a:srgbClr val="3366CC"/>
                          </a:solidFill>
                        </a:rPr>
                        <a:t>BA</a:t>
                      </a:r>
                      <a:endParaRPr lang="tr-TR" dirty="0">
                        <a:solidFill>
                          <a:srgbClr val="3366CC"/>
                        </a:solidFill>
                      </a:endParaRPr>
                    </a:p>
                  </a:txBody>
                  <a:tcPr/>
                </a:tc>
                <a:tc>
                  <a:txBody>
                    <a:bodyPr/>
                    <a:lstStyle/>
                    <a:p>
                      <a:r>
                        <a:rPr lang="tr-TR" dirty="0" smtClean="0">
                          <a:solidFill>
                            <a:srgbClr val="3366CC"/>
                          </a:solidFill>
                        </a:rPr>
                        <a:t>3,50</a:t>
                      </a:r>
                      <a:endParaRPr lang="tr-TR" dirty="0">
                        <a:solidFill>
                          <a:srgbClr val="3366CC"/>
                        </a:solidFill>
                      </a:endParaRPr>
                    </a:p>
                  </a:txBody>
                  <a:tcPr/>
                </a:tc>
              </a:tr>
              <a:tr h="370840">
                <a:tc>
                  <a:txBody>
                    <a:bodyPr/>
                    <a:lstStyle/>
                    <a:p>
                      <a:r>
                        <a:rPr lang="tr-TR" dirty="0" smtClean="0">
                          <a:solidFill>
                            <a:srgbClr val="3366CC"/>
                          </a:solidFill>
                        </a:rPr>
                        <a:t>80-84</a:t>
                      </a:r>
                      <a:endParaRPr lang="tr-TR" dirty="0">
                        <a:solidFill>
                          <a:srgbClr val="3366CC"/>
                        </a:solidFill>
                      </a:endParaRPr>
                    </a:p>
                  </a:txBody>
                  <a:tcPr/>
                </a:tc>
                <a:tc>
                  <a:txBody>
                    <a:bodyPr/>
                    <a:lstStyle/>
                    <a:p>
                      <a:r>
                        <a:rPr lang="tr-TR" dirty="0" smtClean="0">
                          <a:solidFill>
                            <a:srgbClr val="3366CC"/>
                          </a:solidFill>
                        </a:rPr>
                        <a:t>BB</a:t>
                      </a:r>
                      <a:endParaRPr lang="tr-TR" dirty="0">
                        <a:solidFill>
                          <a:srgbClr val="3366CC"/>
                        </a:solidFill>
                      </a:endParaRPr>
                    </a:p>
                  </a:txBody>
                  <a:tcPr/>
                </a:tc>
                <a:tc>
                  <a:txBody>
                    <a:bodyPr/>
                    <a:lstStyle/>
                    <a:p>
                      <a:r>
                        <a:rPr lang="tr-TR" dirty="0" smtClean="0">
                          <a:solidFill>
                            <a:srgbClr val="3366CC"/>
                          </a:solidFill>
                        </a:rPr>
                        <a:t>3,00</a:t>
                      </a:r>
                      <a:endParaRPr lang="tr-TR" dirty="0">
                        <a:solidFill>
                          <a:srgbClr val="3366CC"/>
                        </a:solidFill>
                      </a:endParaRPr>
                    </a:p>
                  </a:txBody>
                  <a:tcPr/>
                </a:tc>
              </a:tr>
              <a:tr h="370840">
                <a:tc>
                  <a:txBody>
                    <a:bodyPr/>
                    <a:lstStyle/>
                    <a:p>
                      <a:r>
                        <a:rPr lang="tr-TR" dirty="0" smtClean="0">
                          <a:solidFill>
                            <a:srgbClr val="3366CC"/>
                          </a:solidFill>
                        </a:rPr>
                        <a:t>75-79</a:t>
                      </a:r>
                      <a:endParaRPr lang="tr-TR" dirty="0">
                        <a:solidFill>
                          <a:srgbClr val="3366CC"/>
                        </a:solidFill>
                      </a:endParaRPr>
                    </a:p>
                  </a:txBody>
                  <a:tcPr/>
                </a:tc>
                <a:tc>
                  <a:txBody>
                    <a:bodyPr/>
                    <a:lstStyle/>
                    <a:p>
                      <a:r>
                        <a:rPr lang="tr-TR" dirty="0" smtClean="0">
                          <a:solidFill>
                            <a:srgbClr val="3366CC"/>
                          </a:solidFill>
                        </a:rPr>
                        <a:t>CB</a:t>
                      </a:r>
                      <a:endParaRPr lang="tr-TR" dirty="0">
                        <a:solidFill>
                          <a:srgbClr val="3366CC"/>
                        </a:solidFill>
                      </a:endParaRPr>
                    </a:p>
                  </a:txBody>
                  <a:tcPr/>
                </a:tc>
                <a:tc>
                  <a:txBody>
                    <a:bodyPr/>
                    <a:lstStyle/>
                    <a:p>
                      <a:r>
                        <a:rPr lang="tr-TR" dirty="0" smtClean="0">
                          <a:solidFill>
                            <a:srgbClr val="3366CC"/>
                          </a:solidFill>
                        </a:rPr>
                        <a:t>2,50</a:t>
                      </a:r>
                      <a:endParaRPr lang="tr-TR" dirty="0">
                        <a:solidFill>
                          <a:srgbClr val="3366CC"/>
                        </a:solidFill>
                      </a:endParaRPr>
                    </a:p>
                  </a:txBody>
                  <a:tcPr/>
                </a:tc>
              </a:tr>
              <a:tr h="370840">
                <a:tc>
                  <a:txBody>
                    <a:bodyPr/>
                    <a:lstStyle/>
                    <a:p>
                      <a:r>
                        <a:rPr lang="tr-TR" dirty="0" smtClean="0">
                          <a:solidFill>
                            <a:srgbClr val="3366CC"/>
                          </a:solidFill>
                        </a:rPr>
                        <a:t>70-74</a:t>
                      </a:r>
                      <a:endParaRPr lang="tr-TR" dirty="0">
                        <a:solidFill>
                          <a:srgbClr val="3366CC"/>
                        </a:solidFill>
                      </a:endParaRPr>
                    </a:p>
                  </a:txBody>
                  <a:tcPr/>
                </a:tc>
                <a:tc>
                  <a:txBody>
                    <a:bodyPr/>
                    <a:lstStyle/>
                    <a:p>
                      <a:r>
                        <a:rPr lang="tr-TR" dirty="0" smtClean="0">
                          <a:solidFill>
                            <a:srgbClr val="3366CC"/>
                          </a:solidFill>
                        </a:rPr>
                        <a:t>CC</a:t>
                      </a:r>
                      <a:endParaRPr lang="tr-TR" dirty="0">
                        <a:solidFill>
                          <a:srgbClr val="3366CC"/>
                        </a:solidFill>
                      </a:endParaRPr>
                    </a:p>
                  </a:txBody>
                  <a:tcPr/>
                </a:tc>
                <a:tc>
                  <a:txBody>
                    <a:bodyPr/>
                    <a:lstStyle/>
                    <a:p>
                      <a:r>
                        <a:rPr lang="tr-TR" dirty="0" smtClean="0">
                          <a:solidFill>
                            <a:srgbClr val="3366CC"/>
                          </a:solidFill>
                        </a:rPr>
                        <a:t>2,00</a:t>
                      </a:r>
                      <a:endParaRPr lang="tr-TR" dirty="0">
                        <a:solidFill>
                          <a:srgbClr val="3366CC"/>
                        </a:solidFill>
                      </a:endParaRPr>
                    </a:p>
                  </a:txBody>
                  <a:tcPr/>
                </a:tc>
              </a:tr>
              <a:tr h="370840">
                <a:tc>
                  <a:txBody>
                    <a:bodyPr/>
                    <a:lstStyle/>
                    <a:p>
                      <a:r>
                        <a:rPr lang="tr-TR" dirty="0" smtClean="0">
                          <a:solidFill>
                            <a:srgbClr val="3366CC"/>
                          </a:solidFill>
                        </a:rPr>
                        <a:t>65-69</a:t>
                      </a:r>
                      <a:endParaRPr lang="tr-TR" dirty="0">
                        <a:solidFill>
                          <a:srgbClr val="3366CC"/>
                        </a:solidFill>
                      </a:endParaRPr>
                    </a:p>
                  </a:txBody>
                  <a:tcPr/>
                </a:tc>
                <a:tc>
                  <a:txBody>
                    <a:bodyPr/>
                    <a:lstStyle/>
                    <a:p>
                      <a:r>
                        <a:rPr lang="tr-TR" dirty="0" smtClean="0">
                          <a:solidFill>
                            <a:srgbClr val="3366CC"/>
                          </a:solidFill>
                        </a:rPr>
                        <a:t>DC</a:t>
                      </a:r>
                      <a:endParaRPr lang="tr-TR" dirty="0">
                        <a:solidFill>
                          <a:srgbClr val="3366CC"/>
                        </a:solidFill>
                      </a:endParaRPr>
                    </a:p>
                  </a:txBody>
                  <a:tcPr/>
                </a:tc>
                <a:tc>
                  <a:txBody>
                    <a:bodyPr/>
                    <a:lstStyle/>
                    <a:p>
                      <a:r>
                        <a:rPr lang="tr-TR" dirty="0" smtClean="0">
                          <a:solidFill>
                            <a:srgbClr val="3366CC"/>
                          </a:solidFill>
                        </a:rPr>
                        <a:t>1,50</a:t>
                      </a:r>
                      <a:endParaRPr lang="tr-TR" dirty="0">
                        <a:solidFill>
                          <a:srgbClr val="3366CC"/>
                        </a:solidFill>
                      </a:endParaRPr>
                    </a:p>
                  </a:txBody>
                  <a:tcPr/>
                </a:tc>
              </a:tr>
              <a:tr h="370840">
                <a:tc>
                  <a:txBody>
                    <a:bodyPr/>
                    <a:lstStyle/>
                    <a:p>
                      <a:r>
                        <a:rPr lang="tr-TR" dirty="0" smtClean="0">
                          <a:solidFill>
                            <a:srgbClr val="3366CC"/>
                          </a:solidFill>
                        </a:rPr>
                        <a:t>60-64</a:t>
                      </a:r>
                      <a:endParaRPr lang="tr-TR" dirty="0">
                        <a:solidFill>
                          <a:srgbClr val="3366CC"/>
                        </a:solidFill>
                      </a:endParaRPr>
                    </a:p>
                  </a:txBody>
                  <a:tcPr/>
                </a:tc>
                <a:tc>
                  <a:txBody>
                    <a:bodyPr/>
                    <a:lstStyle/>
                    <a:p>
                      <a:r>
                        <a:rPr lang="tr-TR" dirty="0" smtClean="0">
                          <a:solidFill>
                            <a:srgbClr val="3366CC"/>
                          </a:solidFill>
                        </a:rPr>
                        <a:t>DD</a:t>
                      </a:r>
                      <a:endParaRPr lang="tr-TR" dirty="0">
                        <a:solidFill>
                          <a:srgbClr val="3366CC"/>
                        </a:solidFill>
                      </a:endParaRPr>
                    </a:p>
                  </a:txBody>
                  <a:tcPr/>
                </a:tc>
                <a:tc>
                  <a:txBody>
                    <a:bodyPr/>
                    <a:lstStyle/>
                    <a:p>
                      <a:r>
                        <a:rPr lang="tr-TR" dirty="0" smtClean="0">
                          <a:solidFill>
                            <a:srgbClr val="3366CC"/>
                          </a:solidFill>
                        </a:rPr>
                        <a:t>1,00</a:t>
                      </a:r>
                      <a:endParaRPr lang="tr-TR" dirty="0">
                        <a:solidFill>
                          <a:srgbClr val="3366CC"/>
                        </a:solidFill>
                      </a:endParaRPr>
                    </a:p>
                  </a:txBody>
                  <a:tcPr/>
                </a:tc>
              </a:tr>
              <a:tr h="370840">
                <a:tc>
                  <a:txBody>
                    <a:bodyPr/>
                    <a:lstStyle/>
                    <a:p>
                      <a:r>
                        <a:rPr lang="tr-TR" dirty="0" smtClean="0">
                          <a:solidFill>
                            <a:srgbClr val="3366CC"/>
                          </a:solidFill>
                        </a:rPr>
                        <a:t>50-59</a:t>
                      </a:r>
                      <a:endParaRPr lang="tr-TR" dirty="0">
                        <a:solidFill>
                          <a:srgbClr val="3366CC"/>
                        </a:solidFill>
                      </a:endParaRPr>
                    </a:p>
                  </a:txBody>
                  <a:tcPr/>
                </a:tc>
                <a:tc>
                  <a:txBody>
                    <a:bodyPr/>
                    <a:lstStyle/>
                    <a:p>
                      <a:r>
                        <a:rPr lang="tr-TR" dirty="0" smtClean="0">
                          <a:solidFill>
                            <a:srgbClr val="3366CC"/>
                          </a:solidFill>
                        </a:rPr>
                        <a:t>FD</a:t>
                      </a:r>
                      <a:endParaRPr lang="tr-TR" dirty="0">
                        <a:solidFill>
                          <a:srgbClr val="3366CC"/>
                        </a:solidFill>
                      </a:endParaRPr>
                    </a:p>
                  </a:txBody>
                  <a:tcPr/>
                </a:tc>
                <a:tc>
                  <a:txBody>
                    <a:bodyPr/>
                    <a:lstStyle/>
                    <a:p>
                      <a:r>
                        <a:rPr lang="tr-TR" dirty="0" smtClean="0">
                          <a:solidFill>
                            <a:srgbClr val="3366CC"/>
                          </a:solidFill>
                        </a:rPr>
                        <a:t>0,50</a:t>
                      </a:r>
                      <a:endParaRPr lang="tr-TR" dirty="0">
                        <a:solidFill>
                          <a:srgbClr val="3366CC"/>
                        </a:solidFill>
                      </a:endParaRPr>
                    </a:p>
                  </a:txBody>
                  <a:tcPr/>
                </a:tc>
              </a:tr>
              <a:tr h="370840">
                <a:tc>
                  <a:txBody>
                    <a:bodyPr/>
                    <a:lstStyle/>
                    <a:p>
                      <a:r>
                        <a:rPr lang="tr-TR" dirty="0" smtClean="0">
                          <a:solidFill>
                            <a:srgbClr val="3366CC"/>
                          </a:solidFill>
                        </a:rPr>
                        <a:t>00-49</a:t>
                      </a:r>
                      <a:endParaRPr lang="tr-TR" dirty="0">
                        <a:solidFill>
                          <a:srgbClr val="3366CC"/>
                        </a:solidFill>
                      </a:endParaRPr>
                    </a:p>
                  </a:txBody>
                  <a:tcPr/>
                </a:tc>
                <a:tc>
                  <a:txBody>
                    <a:bodyPr/>
                    <a:lstStyle/>
                    <a:p>
                      <a:r>
                        <a:rPr lang="tr-TR" dirty="0" smtClean="0">
                          <a:solidFill>
                            <a:srgbClr val="3366CC"/>
                          </a:solidFill>
                        </a:rPr>
                        <a:t>FF</a:t>
                      </a:r>
                      <a:endParaRPr lang="tr-TR" dirty="0">
                        <a:solidFill>
                          <a:srgbClr val="3366CC"/>
                        </a:solidFill>
                      </a:endParaRPr>
                    </a:p>
                  </a:txBody>
                  <a:tcPr/>
                </a:tc>
                <a:tc>
                  <a:txBody>
                    <a:bodyPr/>
                    <a:lstStyle/>
                    <a:p>
                      <a:r>
                        <a:rPr lang="tr-TR" dirty="0" smtClean="0">
                          <a:solidFill>
                            <a:srgbClr val="3366CC"/>
                          </a:solidFill>
                        </a:rPr>
                        <a:t>0,00</a:t>
                      </a:r>
                      <a:endParaRPr lang="tr-TR" dirty="0">
                        <a:solidFill>
                          <a:srgbClr val="3366CC"/>
                        </a:solidFill>
                      </a:endParaRPr>
                    </a:p>
                  </a:txBody>
                  <a:tcPr/>
                </a:tc>
              </a:tr>
            </a:tbl>
          </a:graphicData>
        </a:graphic>
      </p:graphicFrame>
    </p:spTree>
    <p:extLst>
      <p:ext uri="{BB962C8B-B14F-4D97-AF65-F5344CB8AC3E}">
        <p14:creationId xmlns:p14="http://schemas.microsoft.com/office/powerpoint/2010/main" xmlns="" val="2998467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sp>
        <p:nvSpPr>
          <p:cNvPr id="7" name="Alt Başlık 6"/>
          <p:cNvSpPr>
            <a:spLocks noGrp="1"/>
          </p:cNvSpPr>
          <p:nvPr>
            <p:ph type="subTitle" idx="1"/>
          </p:nvPr>
        </p:nvSpPr>
        <p:spPr>
          <a:xfrm>
            <a:off x="2195736" y="1556792"/>
            <a:ext cx="6262464" cy="4818130"/>
          </a:xfrm>
        </p:spPr>
        <p:txBody>
          <a:bodyPr>
            <a:normAutofit/>
          </a:bodyPr>
          <a:lstStyle/>
          <a:p>
            <a:r>
              <a:rPr lang="tr-TR" sz="2000" dirty="0" smtClean="0">
                <a:solidFill>
                  <a:srgbClr val="FF0000"/>
                </a:solidFill>
              </a:rPr>
              <a:t>Madde6: </a:t>
            </a:r>
            <a:r>
              <a:rPr lang="tr-TR" sz="2000" dirty="0" smtClean="0"/>
              <a:t>Bu Yönerge, 2012-2013 Eğitim-Öğretim Yılı Güz Yarıyılı başından itibaren geçerli olmak üzere yürürlüğe girer</a:t>
            </a:r>
          </a:p>
          <a:p>
            <a:r>
              <a:rPr lang="tr-TR" sz="2000" dirty="0" smtClean="0">
                <a:solidFill>
                  <a:srgbClr val="FF0000"/>
                </a:solidFill>
              </a:rPr>
              <a:t>Madde7: </a:t>
            </a:r>
            <a:r>
              <a:rPr lang="tr-TR" sz="2000" dirty="0" smtClean="0"/>
              <a:t>Yönerge hükümlerini Muğla Sıtkı Koçman Üniversitesi Rektörü yürütür. </a:t>
            </a:r>
            <a:endParaRPr lang="tr-TR" sz="2000" dirty="0">
              <a:solidFill>
                <a:srgbClr val="3366CC"/>
              </a:solidFill>
            </a:endParaRPr>
          </a:p>
        </p:txBody>
      </p:sp>
    </p:spTree>
    <p:extLst>
      <p:ext uri="{BB962C8B-B14F-4D97-AF65-F5344CB8AC3E}">
        <p14:creationId xmlns:p14="http://schemas.microsoft.com/office/powerpoint/2010/main" xmlns="" val="26797449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sp>
        <p:nvSpPr>
          <p:cNvPr id="6" name="Başlık 5"/>
          <p:cNvSpPr>
            <a:spLocks noGrp="1"/>
          </p:cNvSpPr>
          <p:nvPr>
            <p:ph type="ctrTitle"/>
          </p:nvPr>
        </p:nvSpPr>
        <p:spPr>
          <a:xfrm>
            <a:off x="2195736" y="145499"/>
            <a:ext cx="6192688" cy="835229"/>
          </a:xfrm>
        </p:spPr>
        <p:txBody>
          <a:bodyPr>
            <a:normAutofit/>
          </a:bodyPr>
          <a:lstStyle/>
          <a:p>
            <a:r>
              <a:rPr lang="tr-TR" dirty="0" smtClean="0">
                <a:solidFill>
                  <a:srgbClr val="7030A0"/>
                </a:solidFill>
                <a:latin typeface="Bookman Old Style" pitchFamily="18" charset="0"/>
              </a:rPr>
              <a:t>AVANTAJLARI</a:t>
            </a:r>
            <a:endParaRPr lang="tr-TR" dirty="0">
              <a:solidFill>
                <a:srgbClr val="7030A0"/>
              </a:solidFill>
              <a:latin typeface="Bookman Old Style" pitchFamily="18" charset="0"/>
            </a:endParaRPr>
          </a:p>
        </p:txBody>
      </p:sp>
      <p:sp>
        <p:nvSpPr>
          <p:cNvPr id="7" name="Alt Başlık 6"/>
          <p:cNvSpPr>
            <a:spLocks noGrp="1"/>
          </p:cNvSpPr>
          <p:nvPr>
            <p:ph type="subTitle" idx="1"/>
          </p:nvPr>
        </p:nvSpPr>
        <p:spPr>
          <a:xfrm>
            <a:off x="2195736" y="1556792"/>
            <a:ext cx="6262464" cy="4818130"/>
          </a:xfrm>
        </p:spPr>
        <p:txBody>
          <a:bodyPr>
            <a:normAutofit/>
          </a:bodyPr>
          <a:lstStyle/>
          <a:p>
            <a:r>
              <a:rPr lang="tr-TR" sz="2000" dirty="0" smtClean="0"/>
              <a:t>* Sınıfın başarı ortalamasına göre dağılım ve derecelendirme yapılacaktır. </a:t>
            </a:r>
          </a:p>
          <a:p>
            <a:endParaRPr lang="tr-TR" sz="2000" dirty="0" smtClean="0"/>
          </a:p>
          <a:p>
            <a:r>
              <a:rPr lang="tr-TR" sz="2000" dirty="0" smtClean="0"/>
              <a:t>*Harf notunun belirlenmesinde sabit bir skala kullanılacağından öğretim elemanlarının işleri kolaylaşacaktır. </a:t>
            </a:r>
          </a:p>
          <a:p>
            <a:endParaRPr lang="tr-TR" sz="2000" dirty="0" smtClean="0"/>
          </a:p>
          <a:p>
            <a:r>
              <a:rPr lang="tr-TR" sz="2000" dirty="0" smtClean="0"/>
              <a:t>* Harf notlarının belirlenmesinde insan unsuru minimum seviyeye ineceğinden Öğretim Elemanı/Öğrenci ilişkisi not endeksli değil eğitim ve bilgi aktarımı endeksli olacaktır.  </a:t>
            </a:r>
          </a:p>
        </p:txBody>
      </p:sp>
    </p:spTree>
    <p:extLst>
      <p:ext uri="{BB962C8B-B14F-4D97-AF65-F5344CB8AC3E}">
        <p14:creationId xmlns:p14="http://schemas.microsoft.com/office/powerpoint/2010/main" xmlns="" val="24345694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sp>
        <p:nvSpPr>
          <p:cNvPr id="6" name="Başlık 5"/>
          <p:cNvSpPr>
            <a:spLocks noGrp="1"/>
          </p:cNvSpPr>
          <p:nvPr>
            <p:ph type="ctrTitle"/>
          </p:nvPr>
        </p:nvSpPr>
        <p:spPr>
          <a:xfrm>
            <a:off x="2195736" y="145499"/>
            <a:ext cx="6192688" cy="835229"/>
          </a:xfrm>
        </p:spPr>
        <p:txBody>
          <a:bodyPr>
            <a:normAutofit/>
          </a:bodyPr>
          <a:lstStyle/>
          <a:p>
            <a:r>
              <a:rPr lang="tr-TR" dirty="0" smtClean="0">
                <a:solidFill>
                  <a:srgbClr val="7030A0"/>
                </a:solidFill>
                <a:latin typeface="Bookman Old Style" pitchFamily="18" charset="0"/>
              </a:rPr>
              <a:t>NASIL UYGULANACAK</a:t>
            </a:r>
            <a:endParaRPr lang="tr-TR" dirty="0">
              <a:solidFill>
                <a:srgbClr val="7030A0"/>
              </a:solidFill>
              <a:latin typeface="Bookman Old Style" pitchFamily="18" charset="0"/>
            </a:endParaRPr>
          </a:p>
        </p:txBody>
      </p:sp>
      <p:sp>
        <p:nvSpPr>
          <p:cNvPr id="7" name="Alt Başlık 6"/>
          <p:cNvSpPr>
            <a:spLocks noGrp="1"/>
          </p:cNvSpPr>
          <p:nvPr>
            <p:ph type="subTitle" idx="1"/>
          </p:nvPr>
        </p:nvSpPr>
        <p:spPr>
          <a:xfrm>
            <a:off x="2195736" y="1556792"/>
            <a:ext cx="6262464" cy="4818130"/>
          </a:xfrm>
        </p:spPr>
        <p:txBody>
          <a:bodyPr>
            <a:normAutofit/>
          </a:bodyPr>
          <a:lstStyle/>
          <a:p>
            <a:r>
              <a:rPr lang="tr-TR" sz="2000" dirty="0" smtClean="0"/>
              <a:t>Öğrenci notlarının ortalaması alınacak ve 0 not alan öğrenciler çıkarıldıktan sonra ortalama dahil edilen öğrenci sayısına göre işlem yapılacaktır. </a:t>
            </a:r>
          </a:p>
          <a:p>
            <a:endParaRPr lang="tr-TR" sz="2000" dirty="0" smtClean="0"/>
          </a:p>
          <a:p>
            <a:r>
              <a:rPr lang="tr-TR" sz="2000" dirty="0" smtClean="0"/>
              <a:t>Öğrenci Sayısı 	:11-29 arasında ise</a:t>
            </a:r>
          </a:p>
          <a:p>
            <a:r>
              <a:rPr lang="tr-TR" sz="2000" dirty="0" smtClean="0">
                <a:solidFill>
                  <a:srgbClr val="FF0000"/>
                </a:solidFill>
              </a:rPr>
              <a:t>(Sınıf Ortalamasına göre % Dağılım Tablosu kullanılır) </a:t>
            </a:r>
          </a:p>
          <a:p>
            <a:r>
              <a:rPr lang="tr-TR" sz="2000" dirty="0"/>
              <a:t>Öğrenci Sayısı 	</a:t>
            </a:r>
            <a:r>
              <a:rPr lang="tr-TR" sz="2000" dirty="0" smtClean="0"/>
              <a:t>:30 ve üzerinde ise</a:t>
            </a:r>
            <a:endParaRPr lang="tr-TR" sz="2000" dirty="0"/>
          </a:p>
          <a:p>
            <a:r>
              <a:rPr lang="tr-TR" sz="2000" dirty="0" smtClean="0">
                <a:solidFill>
                  <a:srgbClr val="FF0000"/>
                </a:solidFill>
              </a:rPr>
              <a:t>(Belirlenen Standart T-Skorlarına göre not verilir.) </a:t>
            </a:r>
            <a:endParaRPr lang="tr-TR" sz="2000" dirty="0">
              <a:solidFill>
                <a:srgbClr val="FF0000"/>
              </a:solidFill>
            </a:endParaRPr>
          </a:p>
          <a:p>
            <a:endParaRPr lang="tr-TR" sz="2000" dirty="0" smtClean="0">
              <a:solidFill>
                <a:srgbClr val="FF0000"/>
              </a:solidFill>
            </a:endParaRPr>
          </a:p>
        </p:txBody>
      </p:sp>
    </p:spTree>
    <p:extLst>
      <p:ext uri="{BB962C8B-B14F-4D97-AF65-F5344CB8AC3E}">
        <p14:creationId xmlns:p14="http://schemas.microsoft.com/office/powerpoint/2010/main" xmlns="" val="2620350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7030A0"/>
                </a:solidFill>
                <a:latin typeface="Bookman Old Style" pitchFamily="18" charset="0"/>
              </a:rPr>
              <a:t>NASIL UYGULANACAK</a:t>
            </a:r>
            <a:endParaRPr lang="tr-TR" dirty="0"/>
          </a:p>
        </p:txBody>
      </p:sp>
      <p:sp>
        <p:nvSpPr>
          <p:cNvPr id="3" name="2 İçerik Yer Tutucusu"/>
          <p:cNvSpPr>
            <a:spLocks noGrp="1"/>
          </p:cNvSpPr>
          <p:nvPr>
            <p:ph sz="quarter" idx="1"/>
          </p:nvPr>
        </p:nvSpPr>
        <p:spPr/>
        <p:txBody>
          <a:bodyPr/>
          <a:lstStyle/>
          <a:p>
            <a:r>
              <a:rPr lang="tr-TR" dirty="0" smtClean="0"/>
              <a:t>Öğrenci notlarının ortalaması alınacak ve </a:t>
            </a:r>
            <a:r>
              <a:rPr lang="tr-TR" dirty="0" smtClean="0"/>
              <a:t>devamsızlıktan kalan öğrenciler </a:t>
            </a:r>
            <a:r>
              <a:rPr lang="tr-TR" dirty="0" smtClean="0"/>
              <a:t>çıkarıldıktan sonra ortalama dahil edilen öğrenci sayısına göre işlem yapılacaktır. </a:t>
            </a:r>
          </a:p>
          <a:p>
            <a:r>
              <a:rPr lang="tr-TR" dirty="0" smtClean="0"/>
              <a:t>Öğrenci Sayısı 	:11-29 arasında ise</a:t>
            </a:r>
          </a:p>
          <a:p>
            <a:r>
              <a:rPr lang="tr-TR" dirty="0" smtClean="0">
                <a:solidFill>
                  <a:srgbClr val="FF0000"/>
                </a:solidFill>
              </a:rPr>
              <a:t>(Sınıf Ortalamasına göre % Dağılım Tablosu kullanılır) </a:t>
            </a:r>
          </a:p>
          <a:p>
            <a:r>
              <a:rPr lang="tr-TR" dirty="0" smtClean="0"/>
              <a:t>Öğrenci Sayısı 	:30 ve üzerinde ise</a:t>
            </a:r>
          </a:p>
          <a:p>
            <a:r>
              <a:rPr lang="tr-TR" dirty="0" smtClean="0">
                <a:solidFill>
                  <a:srgbClr val="FF0000"/>
                </a:solidFill>
              </a:rPr>
              <a:t>(Belirlenen Standart T-Skorlarına göre not verilir.) </a:t>
            </a:r>
          </a:p>
          <a:p>
            <a:endParaRPr lang="tr-TR" dirty="0" smtClean="0">
              <a:solidFill>
                <a:srgbClr val="FF0000"/>
              </a:solidFill>
            </a:endParaRP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sp>
        <p:nvSpPr>
          <p:cNvPr id="6" name="Başlık 5"/>
          <p:cNvSpPr>
            <a:spLocks noGrp="1"/>
          </p:cNvSpPr>
          <p:nvPr>
            <p:ph type="ctrTitle"/>
          </p:nvPr>
        </p:nvSpPr>
        <p:spPr>
          <a:xfrm>
            <a:off x="2195736" y="145499"/>
            <a:ext cx="6192688" cy="835229"/>
          </a:xfrm>
        </p:spPr>
        <p:txBody>
          <a:bodyPr/>
          <a:lstStyle/>
          <a:p>
            <a:r>
              <a:rPr lang="tr-TR" dirty="0" smtClean="0">
                <a:solidFill>
                  <a:srgbClr val="7030A0"/>
                </a:solidFill>
                <a:latin typeface="Bookman Old Style" pitchFamily="18" charset="0"/>
              </a:rPr>
              <a:t>BAĞIL NOT SİSTEMİ NEDİR ?</a:t>
            </a:r>
            <a:endParaRPr lang="tr-TR" dirty="0">
              <a:solidFill>
                <a:srgbClr val="7030A0"/>
              </a:solidFill>
              <a:latin typeface="Bookman Old Style" pitchFamily="18" charset="0"/>
            </a:endParaRPr>
          </a:p>
        </p:txBody>
      </p:sp>
      <p:sp>
        <p:nvSpPr>
          <p:cNvPr id="7" name="Alt Başlık 6"/>
          <p:cNvSpPr>
            <a:spLocks noGrp="1"/>
          </p:cNvSpPr>
          <p:nvPr>
            <p:ph type="subTitle" idx="1"/>
          </p:nvPr>
        </p:nvSpPr>
        <p:spPr>
          <a:xfrm>
            <a:off x="2195736" y="1556792"/>
            <a:ext cx="6262464" cy="4818130"/>
          </a:xfrm>
        </p:spPr>
        <p:txBody>
          <a:bodyPr/>
          <a:lstStyle/>
          <a:p>
            <a:r>
              <a:rPr lang="tr-TR" sz="2000" dirty="0" smtClean="0"/>
              <a:t>*Öğrenci notlarının değerlendirilmesinde ve derecelendirmesinde 2 değerlendirme yöntemi kullanılmaktadır.</a:t>
            </a:r>
          </a:p>
          <a:p>
            <a:r>
              <a:rPr lang="tr-TR" sz="2000" dirty="0" smtClean="0"/>
              <a:t>1-Mutlak Değerlendirme Sistemi</a:t>
            </a:r>
          </a:p>
          <a:p>
            <a:r>
              <a:rPr lang="tr-TR" sz="2000" u="sng" dirty="0" smtClean="0">
                <a:solidFill>
                  <a:srgbClr val="FF0000"/>
                </a:solidFill>
              </a:rPr>
              <a:t>2-Bağıl Değerlendirme Sistemi </a:t>
            </a:r>
          </a:p>
          <a:p>
            <a:endParaRPr lang="tr-TR" sz="2400" dirty="0" smtClean="0"/>
          </a:p>
          <a:p>
            <a:r>
              <a:rPr lang="tr-TR" sz="2000" dirty="0" smtClean="0"/>
              <a:t>Üniversitemizde 2011-2012 eğitim öğretim yılı sonuna kadar Mutlak Değerlendirme </a:t>
            </a:r>
            <a:r>
              <a:rPr lang="tr-TR" sz="2000" dirty="0"/>
              <a:t>S</a:t>
            </a:r>
            <a:r>
              <a:rPr lang="tr-TR" sz="2000" dirty="0" smtClean="0"/>
              <a:t>istemi kullanılmakta iken 2012-2013 eğitim öğretim yılından itibaren </a:t>
            </a:r>
            <a:r>
              <a:rPr lang="tr-TR" sz="2000" u="sng" dirty="0" smtClean="0">
                <a:solidFill>
                  <a:srgbClr val="FF0000"/>
                </a:solidFill>
              </a:rPr>
              <a:t>Bağıl Değerlendirme Sistemine </a:t>
            </a:r>
            <a:r>
              <a:rPr lang="tr-TR" sz="2000" dirty="0" smtClean="0"/>
              <a:t>geçilmiştir. </a:t>
            </a:r>
          </a:p>
          <a:p>
            <a:endParaRPr lang="tr-TR" sz="2000" dirty="0"/>
          </a:p>
        </p:txBody>
      </p:sp>
    </p:spTree>
    <p:extLst>
      <p:ext uri="{BB962C8B-B14F-4D97-AF65-F5344CB8AC3E}">
        <p14:creationId xmlns:p14="http://schemas.microsoft.com/office/powerpoint/2010/main" xmlns="" val="9995216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sp>
        <p:nvSpPr>
          <p:cNvPr id="6" name="Başlık 5"/>
          <p:cNvSpPr>
            <a:spLocks noGrp="1"/>
          </p:cNvSpPr>
          <p:nvPr>
            <p:ph type="ctrTitle"/>
          </p:nvPr>
        </p:nvSpPr>
        <p:spPr>
          <a:xfrm>
            <a:off x="2195736" y="145499"/>
            <a:ext cx="6192688" cy="835229"/>
          </a:xfrm>
        </p:spPr>
        <p:txBody>
          <a:bodyPr>
            <a:normAutofit/>
          </a:bodyPr>
          <a:lstStyle/>
          <a:p>
            <a:r>
              <a:rPr lang="tr-TR" dirty="0" smtClean="0">
                <a:solidFill>
                  <a:srgbClr val="7030A0"/>
                </a:solidFill>
                <a:latin typeface="Bookman Old Style" pitchFamily="18" charset="0"/>
              </a:rPr>
              <a:t>muafiyetler</a:t>
            </a:r>
            <a:endParaRPr lang="tr-TR" dirty="0">
              <a:solidFill>
                <a:srgbClr val="7030A0"/>
              </a:solidFill>
              <a:latin typeface="Bookman Old Style" pitchFamily="18" charset="0"/>
            </a:endParaRPr>
          </a:p>
        </p:txBody>
      </p:sp>
      <p:sp>
        <p:nvSpPr>
          <p:cNvPr id="7" name="Alt Başlık 6"/>
          <p:cNvSpPr>
            <a:spLocks noGrp="1"/>
          </p:cNvSpPr>
          <p:nvPr>
            <p:ph type="subTitle" idx="1"/>
          </p:nvPr>
        </p:nvSpPr>
        <p:spPr>
          <a:xfrm>
            <a:off x="2195736" y="1556792"/>
            <a:ext cx="6262464" cy="4818130"/>
          </a:xfrm>
        </p:spPr>
        <p:txBody>
          <a:bodyPr>
            <a:normAutofit/>
          </a:bodyPr>
          <a:lstStyle/>
          <a:p>
            <a:r>
              <a:rPr lang="tr-TR" sz="2000" dirty="0" smtClean="0"/>
              <a:t>-Bağıl Değerlendirmeye Alınacak Öğrenci Sayısı 10 ve altında ise (0 alan öğrenciler düşüldükten sonraki mevcut)</a:t>
            </a:r>
          </a:p>
          <a:p>
            <a:r>
              <a:rPr lang="tr-TR" sz="2000" dirty="0" smtClean="0"/>
              <a:t>-Muafiyet Sınavı, tek Ders Sınavı vb. tek sınav notuna göre başarı belirlenen sınavlar,</a:t>
            </a:r>
          </a:p>
          <a:p>
            <a:r>
              <a:rPr lang="tr-TR" sz="2000" dirty="0" smtClean="0"/>
              <a:t>-Sınıf Ortalaması 70 ve üzerinde ise;</a:t>
            </a:r>
          </a:p>
          <a:p>
            <a:endParaRPr lang="tr-TR" sz="2000" dirty="0" smtClean="0"/>
          </a:p>
          <a:p>
            <a:r>
              <a:rPr lang="tr-TR" sz="2000" dirty="0" smtClean="0">
                <a:solidFill>
                  <a:srgbClr val="FF0000"/>
                </a:solidFill>
              </a:rPr>
              <a:t>BAĞIL DEĞERLENDİRME SİSTEMİ DEĞİL </a:t>
            </a:r>
            <a:endParaRPr lang="tr-TR" sz="2000" dirty="0">
              <a:solidFill>
                <a:srgbClr val="FF0000"/>
              </a:solidFill>
            </a:endParaRPr>
          </a:p>
          <a:p>
            <a:r>
              <a:rPr lang="tr-TR" sz="2000" dirty="0" smtClean="0">
                <a:solidFill>
                  <a:srgbClr val="FF0000"/>
                </a:solidFill>
              </a:rPr>
              <a:t>MUTLAK DEĞERLENDİRME SİSTEMİ UYGULANIR</a:t>
            </a:r>
            <a:endParaRPr lang="tr-TR" sz="2000" dirty="0">
              <a:solidFill>
                <a:srgbClr val="FF0000"/>
              </a:solidFill>
            </a:endParaRPr>
          </a:p>
          <a:p>
            <a:endParaRPr lang="tr-TR" sz="2000" dirty="0" smtClean="0">
              <a:solidFill>
                <a:srgbClr val="FF0000"/>
              </a:solidFill>
            </a:endParaRPr>
          </a:p>
        </p:txBody>
      </p:sp>
    </p:spTree>
    <p:extLst>
      <p:ext uri="{BB962C8B-B14F-4D97-AF65-F5344CB8AC3E}">
        <p14:creationId xmlns:p14="http://schemas.microsoft.com/office/powerpoint/2010/main" xmlns="" val="22163474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sp>
        <p:nvSpPr>
          <p:cNvPr id="6" name="Başlık 5"/>
          <p:cNvSpPr>
            <a:spLocks noGrp="1"/>
          </p:cNvSpPr>
          <p:nvPr>
            <p:ph type="ctrTitle"/>
          </p:nvPr>
        </p:nvSpPr>
        <p:spPr>
          <a:xfrm>
            <a:off x="2123728" y="129979"/>
            <a:ext cx="6192688" cy="835229"/>
          </a:xfrm>
        </p:spPr>
        <p:txBody>
          <a:bodyPr>
            <a:normAutofit/>
          </a:bodyPr>
          <a:lstStyle/>
          <a:p>
            <a:r>
              <a:rPr lang="tr-TR" dirty="0" smtClean="0">
                <a:solidFill>
                  <a:srgbClr val="7030A0"/>
                </a:solidFill>
                <a:latin typeface="Bookman Old Style" pitchFamily="18" charset="0"/>
              </a:rPr>
              <a:t>ÖRNEK UYGULAMALAR</a:t>
            </a:r>
            <a:endParaRPr lang="tr-TR" dirty="0">
              <a:solidFill>
                <a:srgbClr val="7030A0"/>
              </a:solidFill>
              <a:latin typeface="Bookman Old Style" pitchFamily="18" charset="0"/>
            </a:endParaRPr>
          </a:p>
        </p:txBody>
      </p:sp>
      <p:sp>
        <p:nvSpPr>
          <p:cNvPr id="7" name="Alt Başlık 6"/>
          <p:cNvSpPr>
            <a:spLocks noGrp="1"/>
          </p:cNvSpPr>
          <p:nvPr>
            <p:ph type="subTitle" idx="1"/>
          </p:nvPr>
        </p:nvSpPr>
        <p:spPr>
          <a:xfrm>
            <a:off x="2195736" y="1052736"/>
            <a:ext cx="6262464" cy="5250178"/>
          </a:xfrm>
        </p:spPr>
        <p:txBody>
          <a:bodyPr>
            <a:normAutofit/>
          </a:bodyPr>
          <a:lstStyle/>
          <a:p>
            <a:r>
              <a:rPr lang="tr-TR" sz="2000" dirty="0" smtClean="0">
                <a:solidFill>
                  <a:srgbClr val="FF0000"/>
                </a:solidFill>
              </a:rPr>
              <a:t>Öğrenci Sayısı :32</a:t>
            </a:r>
          </a:p>
          <a:p>
            <a:endParaRPr lang="tr-TR" sz="2000" dirty="0" smtClean="0">
              <a:solidFill>
                <a:srgbClr val="FF0000"/>
              </a:solidFill>
            </a:endParaRPr>
          </a:p>
        </p:txBody>
      </p:sp>
      <p:graphicFrame>
        <p:nvGraphicFramePr>
          <p:cNvPr id="2" name="Tablo 1"/>
          <p:cNvGraphicFramePr>
            <a:graphicFrameLocks noGrp="1"/>
          </p:cNvGraphicFramePr>
          <p:nvPr>
            <p:extLst>
              <p:ext uri="{D42A27DB-BD31-4B8C-83A1-F6EECF244321}">
                <p14:modId xmlns:p14="http://schemas.microsoft.com/office/powerpoint/2010/main" xmlns="" val="347153971"/>
              </p:ext>
            </p:extLst>
          </p:nvPr>
        </p:nvGraphicFramePr>
        <p:xfrm>
          <a:off x="2123728" y="1700808"/>
          <a:ext cx="6408710" cy="3641550"/>
        </p:xfrm>
        <a:graphic>
          <a:graphicData uri="http://schemas.openxmlformats.org/drawingml/2006/table">
            <a:tbl>
              <a:tblPr firstRow="1" bandRow="1">
                <a:tableStyleId>{5C22544A-7EE6-4342-B048-85BDC9FD1C3A}</a:tableStyleId>
              </a:tblPr>
              <a:tblGrid>
                <a:gridCol w="720080"/>
                <a:gridCol w="561662"/>
                <a:gridCol w="640871"/>
                <a:gridCol w="640871"/>
                <a:gridCol w="640871"/>
                <a:gridCol w="640871"/>
                <a:gridCol w="640871"/>
                <a:gridCol w="640871"/>
                <a:gridCol w="640871"/>
                <a:gridCol w="640871"/>
              </a:tblGrid>
              <a:tr h="432048">
                <a:tc>
                  <a:txBody>
                    <a:bodyPr/>
                    <a:lstStyle/>
                    <a:p>
                      <a:r>
                        <a:rPr lang="tr-TR" dirty="0" smtClean="0"/>
                        <a:t>Ort.</a:t>
                      </a:r>
                      <a:endParaRPr lang="tr-TR" dirty="0"/>
                    </a:p>
                  </a:txBody>
                  <a:tcPr/>
                </a:tc>
                <a:tc>
                  <a:txBody>
                    <a:bodyPr/>
                    <a:lstStyle/>
                    <a:p>
                      <a:r>
                        <a:rPr lang="tr-TR" dirty="0" smtClean="0"/>
                        <a:t>AA</a:t>
                      </a:r>
                      <a:endParaRPr lang="tr-TR" dirty="0"/>
                    </a:p>
                  </a:txBody>
                  <a:tcPr/>
                </a:tc>
                <a:tc>
                  <a:txBody>
                    <a:bodyPr/>
                    <a:lstStyle/>
                    <a:p>
                      <a:r>
                        <a:rPr lang="tr-TR" dirty="0" smtClean="0"/>
                        <a:t>BA</a:t>
                      </a:r>
                      <a:endParaRPr lang="tr-TR" dirty="0"/>
                    </a:p>
                  </a:txBody>
                  <a:tcPr/>
                </a:tc>
                <a:tc>
                  <a:txBody>
                    <a:bodyPr/>
                    <a:lstStyle/>
                    <a:p>
                      <a:r>
                        <a:rPr lang="tr-TR" dirty="0" smtClean="0"/>
                        <a:t>BB</a:t>
                      </a:r>
                      <a:endParaRPr lang="tr-TR" dirty="0"/>
                    </a:p>
                  </a:txBody>
                  <a:tcPr/>
                </a:tc>
                <a:tc>
                  <a:txBody>
                    <a:bodyPr/>
                    <a:lstStyle/>
                    <a:p>
                      <a:r>
                        <a:rPr lang="tr-TR" dirty="0" smtClean="0"/>
                        <a:t>CB</a:t>
                      </a:r>
                      <a:endParaRPr lang="tr-TR" dirty="0"/>
                    </a:p>
                  </a:txBody>
                  <a:tcPr/>
                </a:tc>
                <a:tc>
                  <a:txBody>
                    <a:bodyPr/>
                    <a:lstStyle/>
                    <a:p>
                      <a:r>
                        <a:rPr lang="tr-TR" dirty="0" smtClean="0"/>
                        <a:t>CC</a:t>
                      </a:r>
                      <a:endParaRPr lang="tr-TR" dirty="0"/>
                    </a:p>
                  </a:txBody>
                  <a:tcPr/>
                </a:tc>
                <a:tc>
                  <a:txBody>
                    <a:bodyPr/>
                    <a:lstStyle/>
                    <a:p>
                      <a:r>
                        <a:rPr lang="tr-TR" dirty="0" smtClean="0"/>
                        <a:t>DC</a:t>
                      </a:r>
                      <a:endParaRPr lang="tr-TR" dirty="0"/>
                    </a:p>
                  </a:txBody>
                  <a:tcPr/>
                </a:tc>
                <a:tc>
                  <a:txBody>
                    <a:bodyPr/>
                    <a:lstStyle/>
                    <a:p>
                      <a:r>
                        <a:rPr lang="tr-TR" dirty="0" smtClean="0"/>
                        <a:t>DD</a:t>
                      </a:r>
                      <a:endParaRPr lang="tr-TR" dirty="0"/>
                    </a:p>
                  </a:txBody>
                  <a:tcPr/>
                </a:tc>
                <a:tc>
                  <a:txBody>
                    <a:bodyPr/>
                    <a:lstStyle/>
                    <a:p>
                      <a:r>
                        <a:rPr lang="tr-TR" dirty="0" smtClean="0"/>
                        <a:t>FD</a:t>
                      </a:r>
                      <a:endParaRPr lang="tr-TR" dirty="0"/>
                    </a:p>
                  </a:txBody>
                  <a:tcPr/>
                </a:tc>
                <a:tc>
                  <a:txBody>
                    <a:bodyPr/>
                    <a:lstStyle/>
                    <a:p>
                      <a:r>
                        <a:rPr lang="tr-TR" dirty="0" smtClean="0"/>
                        <a:t>FF</a:t>
                      </a:r>
                      <a:endParaRPr lang="tr-TR" dirty="0"/>
                    </a:p>
                  </a:txBody>
                  <a:tcPr/>
                </a:tc>
              </a:tr>
              <a:tr h="534917">
                <a:tc>
                  <a:txBody>
                    <a:bodyPr/>
                    <a:lstStyle/>
                    <a:p>
                      <a:r>
                        <a:rPr lang="tr-TR" sz="1300" b="1" dirty="0" smtClean="0">
                          <a:solidFill>
                            <a:srgbClr val="FF0000"/>
                          </a:solidFill>
                        </a:rPr>
                        <a:t>62,50-69,99</a:t>
                      </a:r>
                      <a:endParaRPr lang="tr-TR" sz="1300" b="1" dirty="0">
                        <a:solidFill>
                          <a:srgbClr val="FF0000"/>
                        </a:solidFill>
                      </a:endParaRPr>
                    </a:p>
                  </a:txBody>
                  <a:tcPr/>
                </a:tc>
                <a:tc>
                  <a:txBody>
                    <a:bodyPr/>
                    <a:lstStyle/>
                    <a:p>
                      <a:pPr algn="ctr"/>
                      <a:r>
                        <a:rPr lang="tr-TR" b="1" dirty="0" smtClean="0">
                          <a:solidFill>
                            <a:srgbClr val="3366CC"/>
                          </a:solidFill>
                        </a:rPr>
                        <a:t>2</a:t>
                      </a:r>
                      <a:endParaRPr lang="tr-TR" b="1" dirty="0">
                        <a:solidFill>
                          <a:srgbClr val="3366CC"/>
                        </a:solidFill>
                      </a:endParaRPr>
                    </a:p>
                  </a:txBody>
                  <a:tcPr/>
                </a:tc>
                <a:tc>
                  <a:txBody>
                    <a:bodyPr/>
                    <a:lstStyle/>
                    <a:p>
                      <a:pPr algn="ctr"/>
                      <a:r>
                        <a:rPr lang="tr-TR" b="1" dirty="0" smtClean="0">
                          <a:solidFill>
                            <a:srgbClr val="3366CC"/>
                          </a:solidFill>
                        </a:rPr>
                        <a:t>4</a:t>
                      </a:r>
                      <a:endParaRPr lang="tr-TR" b="1" dirty="0">
                        <a:solidFill>
                          <a:srgbClr val="3366CC"/>
                        </a:solidFill>
                      </a:endParaRPr>
                    </a:p>
                  </a:txBody>
                  <a:tcPr/>
                </a:tc>
                <a:tc>
                  <a:txBody>
                    <a:bodyPr/>
                    <a:lstStyle/>
                    <a:p>
                      <a:pPr algn="ctr"/>
                      <a:r>
                        <a:rPr lang="tr-TR" b="1" dirty="0" smtClean="0">
                          <a:solidFill>
                            <a:srgbClr val="3366CC"/>
                          </a:solidFill>
                        </a:rPr>
                        <a:t>18</a:t>
                      </a:r>
                      <a:endParaRPr lang="tr-TR" b="1" dirty="0">
                        <a:solidFill>
                          <a:srgbClr val="3366CC"/>
                        </a:solidFill>
                      </a:endParaRPr>
                    </a:p>
                  </a:txBody>
                  <a:tcPr/>
                </a:tc>
                <a:tc>
                  <a:txBody>
                    <a:bodyPr/>
                    <a:lstStyle/>
                    <a:p>
                      <a:pPr algn="ctr"/>
                      <a:r>
                        <a:rPr lang="tr-TR" b="1" dirty="0" smtClean="0">
                          <a:solidFill>
                            <a:srgbClr val="3366CC"/>
                          </a:solidFill>
                        </a:rPr>
                        <a:t>2</a:t>
                      </a:r>
                      <a:endParaRPr lang="tr-TR" b="1" dirty="0">
                        <a:solidFill>
                          <a:srgbClr val="3366CC"/>
                        </a:solidFill>
                      </a:endParaRPr>
                    </a:p>
                  </a:txBody>
                  <a:tcPr/>
                </a:tc>
                <a:tc>
                  <a:txBody>
                    <a:bodyPr/>
                    <a:lstStyle/>
                    <a:p>
                      <a:pPr algn="ctr"/>
                      <a:r>
                        <a:rPr lang="tr-TR" b="1" dirty="0" smtClean="0">
                          <a:solidFill>
                            <a:srgbClr val="3366CC"/>
                          </a:solidFill>
                        </a:rPr>
                        <a:t>1</a:t>
                      </a:r>
                      <a:endParaRPr lang="tr-TR" b="1" dirty="0">
                        <a:solidFill>
                          <a:srgbClr val="3366CC"/>
                        </a:solidFill>
                      </a:endParaRPr>
                    </a:p>
                  </a:txBody>
                  <a:tcPr/>
                </a:tc>
                <a:tc>
                  <a:txBody>
                    <a:bodyPr/>
                    <a:lstStyle/>
                    <a:p>
                      <a:pPr algn="ctr"/>
                      <a:r>
                        <a:rPr lang="tr-TR" b="1" dirty="0" smtClean="0">
                          <a:solidFill>
                            <a:srgbClr val="3366CC"/>
                          </a:solidFill>
                        </a:rPr>
                        <a:t>-</a:t>
                      </a:r>
                      <a:endParaRPr lang="tr-TR" b="1" dirty="0">
                        <a:solidFill>
                          <a:srgbClr val="3366CC"/>
                        </a:solidFill>
                      </a:endParaRPr>
                    </a:p>
                  </a:txBody>
                  <a:tcPr/>
                </a:tc>
                <a:tc>
                  <a:txBody>
                    <a:bodyPr/>
                    <a:lstStyle/>
                    <a:p>
                      <a:pPr algn="ctr"/>
                      <a:r>
                        <a:rPr lang="tr-TR" b="1" dirty="0" smtClean="0">
                          <a:solidFill>
                            <a:srgbClr val="3366CC"/>
                          </a:solidFill>
                        </a:rPr>
                        <a:t>-</a:t>
                      </a:r>
                      <a:endParaRPr lang="tr-TR" b="1" dirty="0">
                        <a:solidFill>
                          <a:srgbClr val="3366CC"/>
                        </a:solidFill>
                      </a:endParaRPr>
                    </a:p>
                  </a:txBody>
                  <a:tcPr/>
                </a:tc>
                <a:tc>
                  <a:txBody>
                    <a:bodyPr/>
                    <a:lstStyle/>
                    <a:p>
                      <a:pPr algn="ctr"/>
                      <a:r>
                        <a:rPr lang="tr-TR" b="1" dirty="0" smtClean="0">
                          <a:solidFill>
                            <a:srgbClr val="3366CC"/>
                          </a:solidFill>
                        </a:rPr>
                        <a:t>5</a:t>
                      </a:r>
                      <a:endParaRPr lang="tr-TR" b="1" dirty="0">
                        <a:solidFill>
                          <a:srgbClr val="3366CC"/>
                        </a:solidFill>
                      </a:endParaRPr>
                    </a:p>
                  </a:txBody>
                  <a:tcPr/>
                </a:tc>
                <a:tc>
                  <a:txBody>
                    <a:bodyPr/>
                    <a:lstStyle/>
                    <a:p>
                      <a:pPr algn="ctr"/>
                      <a:r>
                        <a:rPr lang="tr-TR" b="1" dirty="0" smtClean="0">
                          <a:solidFill>
                            <a:srgbClr val="3366CC"/>
                          </a:solidFill>
                        </a:rPr>
                        <a:t>-</a:t>
                      </a:r>
                      <a:endParaRPr lang="tr-TR" b="1" dirty="0">
                        <a:solidFill>
                          <a:srgbClr val="3366CC"/>
                        </a:solidFill>
                      </a:endParaRPr>
                    </a:p>
                  </a:txBody>
                  <a:tcPr/>
                </a:tc>
              </a:tr>
              <a:tr h="5349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300" b="1" dirty="0" smtClean="0">
                          <a:solidFill>
                            <a:srgbClr val="FF0000"/>
                          </a:solidFill>
                        </a:rPr>
                        <a:t>57,50-62,49</a:t>
                      </a:r>
                      <a:endParaRPr lang="tr-TR" sz="1300" b="1" dirty="0">
                        <a:solidFill>
                          <a:srgbClr val="FF0000"/>
                        </a:solidFill>
                      </a:endParaRPr>
                    </a:p>
                  </a:txBody>
                  <a:tcPr/>
                </a:tc>
                <a:tc>
                  <a:txBody>
                    <a:bodyPr/>
                    <a:lstStyle/>
                    <a:p>
                      <a:pPr algn="ctr"/>
                      <a:r>
                        <a:rPr lang="tr-TR" b="1" dirty="0" smtClean="0">
                          <a:solidFill>
                            <a:srgbClr val="3366CC"/>
                          </a:solidFill>
                        </a:rPr>
                        <a:t>2</a:t>
                      </a:r>
                      <a:endParaRPr lang="tr-TR" b="1" dirty="0">
                        <a:solidFill>
                          <a:srgbClr val="3366CC"/>
                        </a:solidFill>
                      </a:endParaRPr>
                    </a:p>
                  </a:txBody>
                  <a:tcPr/>
                </a:tc>
                <a:tc>
                  <a:txBody>
                    <a:bodyPr/>
                    <a:lstStyle/>
                    <a:p>
                      <a:pPr algn="ctr"/>
                      <a:r>
                        <a:rPr lang="tr-TR" b="1" dirty="0" smtClean="0">
                          <a:solidFill>
                            <a:srgbClr val="3366CC"/>
                          </a:solidFill>
                        </a:rPr>
                        <a:t>5</a:t>
                      </a:r>
                      <a:endParaRPr lang="tr-TR" b="1" dirty="0">
                        <a:solidFill>
                          <a:srgbClr val="3366CC"/>
                        </a:solidFill>
                      </a:endParaRPr>
                    </a:p>
                  </a:txBody>
                  <a:tcPr/>
                </a:tc>
                <a:tc>
                  <a:txBody>
                    <a:bodyPr/>
                    <a:lstStyle/>
                    <a:p>
                      <a:pPr algn="ctr"/>
                      <a:r>
                        <a:rPr lang="tr-TR" b="1" dirty="0" smtClean="0">
                          <a:solidFill>
                            <a:srgbClr val="3366CC"/>
                          </a:solidFill>
                        </a:rPr>
                        <a:t>7</a:t>
                      </a:r>
                      <a:endParaRPr lang="tr-TR" b="1" dirty="0">
                        <a:solidFill>
                          <a:srgbClr val="3366CC"/>
                        </a:solidFill>
                      </a:endParaRPr>
                    </a:p>
                  </a:txBody>
                  <a:tcPr/>
                </a:tc>
                <a:tc>
                  <a:txBody>
                    <a:bodyPr/>
                    <a:lstStyle/>
                    <a:p>
                      <a:pPr algn="ctr"/>
                      <a:r>
                        <a:rPr lang="tr-TR" b="1" dirty="0" smtClean="0">
                          <a:solidFill>
                            <a:srgbClr val="3366CC"/>
                          </a:solidFill>
                        </a:rPr>
                        <a:t>8</a:t>
                      </a:r>
                      <a:endParaRPr lang="tr-TR" b="1" dirty="0">
                        <a:solidFill>
                          <a:srgbClr val="3366CC"/>
                        </a:solidFill>
                      </a:endParaRPr>
                    </a:p>
                  </a:txBody>
                  <a:tcPr/>
                </a:tc>
                <a:tc>
                  <a:txBody>
                    <a:bodyPr/>
                    <a:lstStyle/>
                    <a:p>
                      <a:pPr algn="ctr"/>
                      <a:r>
                        <a:rPr lang="tr-TR" b="1" dirty="0" smtClean="0">
                          <a:solidFill>
                            <a:srgbClr val="3366CC"/>
                          </a:solidFill>
                        </a:rPr>
                        <a:t>5</a:t>
                      </a:r>
                      <a:endParaRPr lang="tr-TR" b="1" dirty="0">
                        <a:solidFill>
                          <a:srgbClr val="3366CC"/>
                        </a:solidFill>
                      </a:endParaRPr>
                    </a:p>
                  </a:txBody>
                  <a:tcPr/>
                </a:tc>
                <a:tc>
                  <a:txBody>
                    <a:bodyPr/>
                    <a:lstStyle/>
                    <a:p>
                      <a:pPr algn="ctr"/>
                      <a:r>
                        <a:rPr lang="tr-TR" b="1" dirty="0" smtClean="0">
                          <a:solidFill>
                            <a:srgbClr val="3366CC"/>
                          </a:solidFill>
                        </a:rPr>
                        <a:t>-</a:t>
                      </a:r>
                      <a:endParaRPr lang="tr-TR" b="1" dirty="0">
                        <a:solidFill>
                          <a:srgbClr val="3366CC"/>
                        </a:solidFill>
                      </a:endParaRPr>
                    </a:p>
                  </a:txBody>
                  <a:tcPr/>
                </a:tc>
                <a:tc>
                  <a:txBody>
                    <a:bodyPr/>
                    <a:lstStyle/>
                    <a:p>
                      <a:pPr algn="ctr"/>
                      <a:r>
                        <a:rPr lang="tr-TR" b="1" dirty="0" smtClean="0">
                          <a:solidFill>
                            <a:srgbClr val="3366CC"/>
                          </a:solidFill>
                        </a:rPr>
                        <a:t>-</a:t>
                      </a:r>
                      <a:endParaRPr lang="tr-TR" b="1" dirty="0">
                        <a:solidFill>
                          <a:srgbClr val="3366CC"/>
                        </a:solidFill>
                      </a:endParaRPr>
                    </a:p>
                  </a:txBody>
                  <a:tcPr/>
                </a:tc>
                <a:tc>
                  <a:txBody>
                    <a:bodyPr/>
                    <a:lstStyle/>
                    <a:p>
                      <a:pPr algn="ctr"/>
                      <a:r>
                        <a:rPr lang="tr-TR" b="1" dirty="0" smtClean="0">
                          <a:solidFill>
                            <a:srgbClr val="3366CC"/>
                          </a:solidFill>
                        </a:rPr>
                        <a:t>5</a:t>
                      </a:r>
                      <a:endParaRPr lang="tr-TR" b="1" dirty="0">
                        <a:solidFill>
                          <a:srgbClr val="3366CC"/>
                        </a:solidFill>
                      </a:endParaRPr>
                    </a:p>
                  </a:txBody>
                  <a:tcPr/>
                </a:tc>
                <a:tc>
                  <a:txBody>
                    <a:bodyPr/>
                    <a:lstStyle/>
                    <a:p>
                      <a:pPr algn="ctr"/>
                      <a:r>
                        <a:rPr lang="tr-TR" b="1" dirty="0" smtClean="0">
                          <a:solidFill>
                            <a:srgbClr val="3366CC"/>
                          </a:solidFill>
                        </a:rPr>
                        <a:t>-</a:t>
                      </a:r>
                      <a:endParaRPr lang="tr-TR" b="1" dirty="0">
                        <a:solidFill>
                          <a:srgbClr val="3366CC"/>
                        </a:solidFill>
                      </a:endParaRPr>
                    </a:p>
                  </a:txBody>
                  <a:tcPr/>
                </a:tc>
              </a:tr>
              <a:tr h="5349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300" b="1" dirty="0" smtClean="0">
                          <a:solidFill>
                            <a:srgbClr val="FF0000"/>
                          </a:solidFill>
                        </a:rPr>
                        <a:t>52,50-57,49</a:t>
                      </a:r>
                      <a:endParaRPr lang="tr-TR" sz="1300" b="1" dirty="0">
                        <a:solidFill>
                          <a:srgbClr val="FF0000"/>
                        </a:solidFill>
                      </a:endParaRPr>
                    </a:p>
                  </a:txBody>
                  <a:tcPr/>
                </a:tc>
                <a:tc>
                  <a:txBody>
                    <a:bodyPr/>
                    <a:lstStyle/>
                    <a:p>
                      <a:pPr algn="ctr"/>
                      <a:r>
                        <a:rPr lang="tr-TR" b="1" dirty="0" smtClean="0">
                          <a:solidFill>
                            <a:srgbClr val="3366CC"/>
                          </a:solidFill>
                        </a:rPr>
                        <a:t>1</a:t>
                      </a:r>
                      <a:endParaRPr lang="tr-TR" b="1" dirty="0">
                        <a:solidFill>
                          <a:srgbClr val="3366CC"/>
                        </a:solidFill>
                      </a:endParaRPr>
                    </a:p>
                  </a:txBody>
                  <a:tcPr/>
                </a:tc>
                <a:tc>
                  <a:txBody>
                    <a:bodyPr/>
                    <a:lstStyle/>
                    <a:p>
                      <a:pPr algn="ctr"/>
                      <a:r>
                        <a:rPr lang="tr-TR" b="1" dirty="0" smtClean="0">
                          <a:solidFill>
                            <a:srgbClr val="3366CC"/>
                          </a:solidFill>
                        </a:rPr>
                        <a:t>2</a:t>
                      </a:r>
                      <a:endParaRPr lang="tr-TR" b="1" dirty="0">
                        <a:solidFill>
                          <a:srgbClr val="3366CC"/>
                        </a:solidFill>
                      </a:endParaRPr>
                    </a:p>
                  </a:txBody>
                  <a:tcPr/>
                </a:tc>
                <a:tc>
                  <a:txBody>
                    <a:bodyPr/>
                    <a:lstStyle/>
                    <a:p>
                      <a:pPr algn="ctr"/>
                      <a:r>
                        <a:rPr lang="tr-TR" b="1" dirty="0" smtClean="0">
                          <a:solidFill>
                            <a:srgbClr val="3366CC"/>
                          </a:solidFill>
                        </a:rPr>
                        <a:t>10</a:t>
                      </a:r>
                      <a:endParaRPr lang="tr-TR" b="1" dirty="0">
                        <a:solidFill>
                          <a:srgbClr val="3366CC"/>
                        </a:solidFill>
                      </a:endParaRPr>
                    </a:p>
                  </a:txBody>
                  <a:tcPr/>
                </a:tc>
                <a:tc>
                  <a:txBody>
                    <a:bodyPr/>
                    <a:lstStyle/>
                    <a:p>
                      <a:pPr algn="ctr"/>
                      <a:r>
                        <a:rPr lang="tr-TR" b="1" dirty="0" smtClean="0">
                          <a:solidFill>
                            <a:srgbClr val="3366CC"/>
                          </a:solidFill>
                        </a:rPr>
                        <a:t>8</a:t>
                      </a:r>
                      <a:endParaRPr lang="tr-TR" b="1" dirty="0">
                        <a:solidFill>
                          <a:srgbClr val="3366CC"/>
                        </a:solidFill>
                      </a:endParaRPr>
                    </a:p>
                  </a:txBody>
                  <a:tcPr/>
                </a:tc>
                <a:tc>
                  <a:txBody>
                    <a:bodyPr/>
                    <a:lstStyle/>
                    <a:p>
                      <a:pPr algn="ctr"/>
                      <a:r>
                        <a:rPr lang="tr-TR" b="1" dirty="0" smtClean="0">
                          <a:solidFill>
                            <a:srgbClr val="3366CC"/>
                          </a:solidFill>
                        </a:rPr>
                        <a:t>1</a:t>
                      </a:r>
                      <a:endParaRPr lang="tr-TR" b="1" dirty="0">
                        <a:solidFill>
                          <a:srgbClr val="3366CC"/>
                        </a:solidFill>
                      </a:endParaRPr>
                    </a:p>
                  </a:txBody>
                  <a:tcPr/>
                </a:tc>
                <a:tc>
                  <a:txBody>
                    <a:bodyPr/>
                    <a:lstStyle/>
                    <a:p>
                      <a:pPr algn="ctr"/>
                      <a:r>
                        <a:rPr lang="tr-TR" b="1" dirty="0" smtClean="0">
                          <a:solidFill>
                            <a:srgbClr val="3366CC"/>
                          </a:solidFill>
                        </a:rPr>
                        <a:t>4</a:t>
                      </a:r>
                      <a:endParaRPr lang="tr-TR" b="1" dirty="0">
                        <a:solidFill>
                          <a:srgbClr val="3366CC"/>
                        </a:solidFill>
                      </a:endParaRPr>
                    </a:p>
                  </a:txBody>
                  <a:tcPr/>
                </a:tc>
                <a:tc>
                  <a:txBody>
                    <a:bodyPr/>
                    <a:lstStyle/>
                    <a:p>
                      <a:pPr algn="ctr"/>
                      <a:r>
                        <a:rPr lang="tr-TR" b="1" dirty="0" smtClean="0">
                          <a:solidFill>
                            <a:srgbClr val="3366CC"/>
                          </a:solidFill>
                        </a:rPr>
                        <a:t>2</a:t>
                      </a:r>
                      <a:endParaRPr lang="tr-TR" b="1" dirty="0">
                        <a:solidFill>
                          <a:srgbClr val="3366CC"/>
                        </a:solidFill>
                      </a:endParaRPr>
                    </a:p>
                  </a:txBody>
                  <a:tcPr/>
                </a:tc>
                <a:tc>
                  <a:txBody>
                    <a:bodyPr/>
                    <a:lstStyle/>
                    <a:p>
                      <a:pPr algn="ctr"/>
                      <a:r>
                        <a:rPr lang="tr-TR" b="1" dirty="0" smtClean="0">
                          <a:solidFill>
                            <a:srgbClr val="3366CC"/>
                          </a:solidFill>
                        </a:rPr>
                        <a:t>4</a:t>
                      </a:r>
                      <a:endParaRPr lang="tr-TR" b="1" dirty="0">
                        <a:solidFill>
                          <a:srgbClr val="3366CC"/>
                        </a:solidFill>
                      </a:endParaRPr>
                    </a:p>
                  </a:txBody>
                  <a:tcPr/>
                </a:tc>
                <a:tc>
                  <a:txBody>
                    <a:bodyPr/>
                    <a:lstStyle/>
                    <a:p>
                      <a:pPr algn="ctr"/>
                      <a:r>
                        <a:rPr lang="tr-TR" b="1" dirty="0" smtClean="0">
                          <a:solidFill>
                            <a:srgbClr val="3366CC"/>
                          </a:solidFill>
                        </a:rPr>
                        <a:t>-</a:t>
                      </a:r>
                      <a:endParaRPr lang="tr-TR" b="1" dirty="0">
                        <a:solidFill>
                          <a:srgbClr val="3366CC"/>
                        </a:solidFill>
                      </a:endParaRPr>
                    </a:p>
                  </a:txBody>
                  <a:tcPr/>
                </a:tc>
              </a:tr>
              <a:tr h="5349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300" b="1" dirty="0" smtClean="0">
                          <a:solidFill>
                            <a:srgbClr val="FF0000"/>
                          </a:solidFill>
                        </a:rPr>
                        <a:t>47,50-52,49</a:t>
                      </a:r>
                      <a:endParaRPr lang="tr-TR" sz="1300" b="1" dirty="0">
                        <a:solidFill>
                          <a:srgbClr val="FF0000"/>
                        </a:solidFill>
                      </a:endParaRPr>
                    </a:p>
                  </a:txBody>
                  <a:tcPr/>
                </a:tc>
                <a:tc>
                  <a:txBody>
                    <a:bodyPr/>
                    <a:lstStyle/>
                    <a:p>
                      <a:pPr algn="ctr"/>
                      <a:r>
                        <a:rPr lang="tr-TR" b="1" dirty="0" smtClean="0">
                          <a:solidFill>
                            <a:srgbClr val="3366CC"/>
                          </a:solidFill>
                        </a:rPr>
                        <a:t>1</a:t>
                      </a:r>
                      <a:endParaRPr lang="tr-TR" b="1" dirty="0">
                        <a:solidFill>
                          <a:srgbClr val="3366CC"/>
                        </a:solidFill>
                      </a:endParaRPr>
                    </a:p>
                  </a:txBody>
                  <a:tcPr/>
                </a:tc>
                <a:tc>
                  <a:txBody>
                    <a:bodyPr/>
                    <a:lstStyle/>
                    <a:p>
                      <a:pPr algn="ctr"/>
                      <a:r>
                        <a:rPr lang="tr-TR" b="1" dirty="0" smtClean="0">
                          <a:solidFill>
                            <a:srgbClr val="3366CC"/>
                          </a:solidFill>
                        </a:rPr>
                        <a:t>1</a:t>
                      </a:r>
                      <a:endParaRPr lang="tr-TR" b="1" dirty="0">
                        <a:solidFill>
                          <a:srgbClr val="3366CC"/>
                        </a:solidFill>
                      </a:endParaRPr>
                    </a:p>
                  </a:txBody>
                  <a:tcPr/>
                </a:tc>
                <a:tc>
                  <a:txBody>
                    <a:bodyPr/>
                    <a:lstStyle/>
                    <a:p>
                      <a:pPr algn="ctr"/>
                      <a:r>
                        <a:rPr lang="tr-TR" b="1" dirty="0" smtClean="0">
                          <a:solidFill>
                            <a:srgbClr val="3366CC"/>
                          </a:solidFill>
                        </a:rPr>
                        <a:t>5</a:t>
                      </a:r>
                      <a:endParaRPr lang="tr-TR" b="1" dirty="0">
                        <a:solidFill>
                          <a:srgbClr val="3366CC"/>
                        </a:solidFill>
                      </a:endParaRPr>
                    </a:p>
                  </a:txBody>
                  <a:tcPr/>
                </a:tc>
                <a:tc>
                  <a:txBody>
                    <a:bodyPr/>
                    <a:lstStyle/>
                    <a:p>
                      <a:pPr algn="ctr"/>
                      <a:r>
                        <a:rPr lang="tr-TR" b="1" dirty="0" smtClean="0">
                          <a:solidFill>
                            <a:srgbClr val="3366CC"/>
                          </a:solidFill>
                        </a:rPr>
                        <a:t>9</a:t>
                      </a:r>
                      <a:endParaRPr lang="tr-TR" b="1" dirty="0">
                        <a:solidFill>
                          <a:srgbClr val="3366CC"/>
                        </a:solidFill>
                      </a:endParaRPr>
                    </a:p>
                  </a:txBody>
                  <a:tcPr/>
                </a:tc>
                <a:tc>
                  <a:txBody>
                    <a:bodyPr/>
                    <a:lstStyle/>
                    <a:p>
                      <a:pPr algn="ctr"/>
                      <a:r>
                        <a:rPr lang="tr-TR" b="1" dirty="0" smtClean="0">
                          <a:solidFill>
                            <a:srgbClr val="3366CC"/>
                          </a:solidFill>
                        </a:rPr>
                        <a:t>3</a:t>
                      </a:r>
                      <a:endParaRPr lang="tr-TR" b="1" dirty="0">
                        <a:solidFill>
                          <a:srgbClr val="3366CC"/>
                        </a:solidFill>
                      </a:endParaRPr>
                    </a:p>
                  </a:txBody>
                  <a:tcPr/>
                </a:tc>
                <a:tc>
                  <a:txBody>
                    <a:bodyPr/>
                    <a:lstStyle/>
                    <a:p>
                      <a:pPr algn="ctr"/>
                      <a:r>
                        <a:rPr lang="tr-TR" b="1" dirty="0" smtClean="0">
                          <a:solidFill>
                            <a:srgbClr val="3366CC"/>
                          </a:solidFill>
                        </a:rPr>
                        <a:t>7</a:t>
                      </a:r>
                      <a:endParaRPr lang="tr-TR" b="1" dirty="0">
                        <a:solidFill>
                          <a:srgbClr val="3366CC"/>
                        </a:solidFill>
                      </a:endParaRPr>
                    </a:p>
                  </a:txBody>
                  <a:tcPr/>
                </a:tc>
                <a:tc>
                  <a:txBody>
                    <a:bodyPr/>
                    <a:lstStyle/>
                    <a:p>
                      <a:pPr algn="ctr"/>
                      <a:r>
                        <a:rPr lang="tr-TR" b="1" dirty="0" smtClean="0">
                          <a:solidFill>
                            <a:srgbClr val="3366CC"/>
                          </a:solidFill>
                        </a:rPr>
                        <a:t>2</a:t>
                      </a:r>
                      <a:endParaRPr lang="tr-TR" b="1" dirty="0">
                        <a:solidFill>
                          <a:srgbClr val="3366CC"/>
                        </a:solidFill>
                      </a:endParaRPr>
                    </a:p>
                  </a:txBody>
                  <a:tcPr/>
                </a:tc>
                <a:tc>
                  <a:txBody>
                    <a:bodyPr/>
                    <a:lstStyle/>
                    <a:p>
                      <a:pPr algn="ctr"/>
                      <a:r>
                        <a:rPr lang="tr-TR" b="1" dirty="0" smtClean="0">
                          <a:solidFill>
                            <a:srgbClr val="3366CC"/>
                          </a:solidFill>
                        </a:rPr>
                        <a:t>2</a:t>
                      </a:r>
                      <a:endParaRPr lang="tr-TR" b="1" dirty="0">
                        <a:solidFill>
                          <a:srgbClr val="3366CC"/>
                        </a:solidFill>
                      </a:endParaRPr>
                    </a:p>
                  </a:txBody>
                  <a:tcPr/>
                </a:tc>
                <a:tc>
                  <a:txBody>
                    <a:bodyPr/>
                    <a:lstStyle/>
                    <a:p>
                      <a:pPr algn="ctr"/>
                      <a:r>
                        <a:rPr lang="tr-TR" b="1" dirty="0" smtClean="0">
                          <a:solidFill>
                            <a:srgbClr val="3366CC"/>
                          </a:solidFill>
                        </a:rPr>
                        <a:t>2</a:t>
                      </a:r>
                      <a:endParaRPr lang="tr-TR" b="1" dirty="0">
                        <a:solidFill>
                          <a:srgbClr val="3366CC"/>
                        </a:solidFill>
                      </a:endParaRPr>
                    </a:p>
                  </a:txBody>
                  <a:tcPr/>
                </a:tc>
              </a:tr>
              <a:tr h="5349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300" b="1" dirty="0" smtClean="0">
                          <a:solidFill>
                            <a:srgbClr val="FF0000"/>
                          </a:solidFill>
                        </a:rPr>
                        <a:t>42,50-47,49</a:t>
                      </a:r>
                      <a:endParaRPr lang="tr-TR" sz="1300" b="1" dirty="0">
                        <a:solidFill>
                          <a:srgbClr val="FF0000"/>
                        </a:solidFill>
                      </a:endParaRPr>
                    </a:p>
                  </a:txBody>
                  <a:tcPr/>
                </a:tc>
                <a:tc>
                  <a:txBody>
                    <a:bodyPr/>
                    <a:lstStyle/>
                    <a:p>
                      <a:pPr algn="ctr"/>
                      <a:r>
                        <a:rPr lang="tr-TR" b="1" dirty="0" smtClean="0">
                          <a:solidFill>
                            <a:srgbClr val="3366CC"/>
                          </a:solidFill>
                        </a:rPr>
                        <a:t>1</a:t>
                      </a:r>
                      <a:endParaRPr lang="tr-TR" b="1" dirty="0">
                        <a:solidFill>
                          <a:srgbClr val="3366CC"/>
                        </a:solidFill>
                      </a:endParaRPr>
                    </a:p>
                  </a:txBody>
                  <a:tcPr/>
                </a:tc>
                <a:tc>
                  <a:txBody>
                    <a:bodyPr/>
                    <a:lstStyle/>
                    <a:p>
                      <a:pPr algn="ctr"/>
                      <a:r>
                        <a:rPr lang="tr-TR" b="1" dirty="0" smtClean="0">
                          <a:solidFill>
                            <a:srgbClr val="3366CC"/>
                          </a:solidFill>
                        </a:rPr>
                        <a:t>2</a:t>
                      </a:r>
                      <a:endParaRPr lang="tr-TR" b="1" dirty="0">
                        <a:solidFill>
                          <a:srgbClr val="3366CC"/>
                        </a:solidFill>
                      </a:endParaRPr>
                    </a:p>
                  </a:txBody>
                  <a:tcPr/>
                </a:tc>
                <a:tc>
                  <a:txBody>
                    <a:bodyPr/>
                    <a:lstStyle/>
                    <a:p>
                      <a:pPr algn="ctr"/>
                      <a:r>
                        <a:rPr lang="tr-TR" b="1" dirty="0" smtClean="0">
                          <a:solidFill>
                            <a:srgbClr val="3366CC"/>
                          </a:solidFill>
                        </a:rPr>
                        <a:t>3</a:t>
                      </a:r>
                      <a:endParaRPr lang="tr-TR" b="1" dirty="0">
                        <a:solidFill>
                          <a:srgbClr val="3366CC"/>
                        </a:solidFill>
                      </a:endParaRPr>
                    </a:p>
                  </a:txBody>
                  <a:tcPr/>
                </a:tc>
                <a:tc>
                  <a:txBody>
                    <a:bodyPr/>
                    <a:lstStyle/>
                    <a:p>
                      <a:pPr algn="ctr"/>
                      <a:r>
                        <a:rPr lang="tr-TR" b="1" dirty="0" smtClean="0">
                          <a:solidFill>
                            <a:srgbClr val="3366CC"/>
                          </a:solidFill>
                        </a:rPr>
                        <a:t>6</a:t>
                      </a:r>
                      <a:endParaRPr lang="tr-TR" b="1" dirty="0">
                        <a:solidFill>
                          <a:srgbClr val="3366CC"/>
                        </a:solidFill>
                      </a:endParaRPr>
                    </a:p>
                  </a:txBody>
                  <a:tcPr/>
                </a:tc>
                <a:tc>
                  <a:txBody>
                    <a:bodyPr/>
                    <a:lstStyle/>
                    <a:p>
                      <a:pPr algn="ctr"/>
                      <a:r>
                        <a:rPr lang="tr-TR" b="1" dirty="0" smtClean="0">
                          <a:solidFill>
                            <a:srgbClr val="3366CC"/>
                          </a:solidFill>
                        </a:rPr>
                        <a:t>7</a:t>
                      </a:r>
                      <a:endParaRPr lang="tr-TR" b="1" dirty="0">
                        <a:solidFill>
                          <a:srgbClr val="3366CC"/>
                        </a:solidFill>
                      </a:endParaRPr>
                    </a:p>
                  </a:txBody>
                  <a:tcPr/>
                </a:tc>
                <a:tc>
                  <a:txBody>
                    <a:bodyPr/>
                    <a:lstStyle/>
                    <a:p>
                      <a:pPr algn="ctr"/>
                      <a:r>
                        <a:rPr lang="tr-TR" b="1" dirty="0" smtClean="0">
                          <a:solidFill>
                            <a:srgbClr val="3366CC"/>
                          </a:solidFill>
                        </a:rPr>
                        <a:t>2</a:t>
                      </a:r>
                      <a:endParaRPr lang="tr-TR" b="1" dirty="0">
                        <a:solidFill>
                          <a:srgbClr val="3366CC"/>
                        </a:solidFill>
                      </a:endParaRPr>
                    </a:p>
                  </a:txBody>
                  <a:tcPr/>
                </a:tc>
                <a:tc>
                  <a:txBody>
                    <a:bodyPr/>
                    <a:lstStyle/>
                    <a:p>
                      <a:pPr algn="ctr"/>
                      <a:r>
                        <a:rPr lang="tr-TR" b="1" dirty="0" smtClean="0">
                          <a:solidFill>
                            <a:srgbClr val="3366CC"/>
                          </a:solidFill>
                        </a:rPr>
                        <a:t>6</a:t>
                      </a:r>
                      <a:endParaRPr lang="tr-TR" b="1" dirty="0">
                        <a:solidFill>
                          <a:srgbClr val="3366CC"/>
                        </a:solidFill>
                      </a:endParaRPr>
                    </a:p>
                  </a:txBody>
                  <a:tcPr/>
                </a:tc>
                <a:tc>
                  <a:txBody>
                    <a:bodyPr/>
                    <a:lstStyle/>
                    <a:p>
                      <a:pPr algn="ctr"/>
                      <a:r>
                        <a:rPr lang="tr-TR" b="1" dirty="0" smtClean="0">
                          <a:solidFill>
                            <a:srgbClr val="3366CC"/>
                          </a:solidFill>
                        </a:rPr>
                        <a:t>5</a:t>
                      </a:r>
                      <a:endParaRPr lang="tr-TR" b="1" dirty="0">
                        <a:solidFill>
                          <a:srgbClr val="3366CC"/>
                        </a:solidFill>
                      </a:endParaRPr>
                    </a:p>
                  </a:txBody>
                  <a:tcPr/>
                </a:tc>
                <a:tc>
                  <a:txBody>
                    <a:bodyPr/>
                    <a:lstStyle/>
                    <a:p>
                      <a:pPr algn="ctr"/>
                      <a:r>
                        <a:rPr lang="tr-TR" b="1" dirty="0" smtClean="0">
                          <a:solidFill>
                            <a:srgbClr val="3366CC"/>
                          </a:solidFill>
                        </a:rPr>
                        <a:t>-</a:t>
                      </a:r>
                      <a:endParaRPr lang="tr-TR" b="1" dirty="0">
                        <a:solidFill>
                          <a:srgbClr val="3366CC"/>
                        </a:solidFill>
                      </a:endParaRPr>
                    </a:p>
                  </a:txBody>
                  <a:tcPr/>
                </a:tc>
              </a:tr>
              <a:tr h="5349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300" b="1" dirty="0" smtClean="0">
                          <a:solidFill>
                            <a:srgbClr val="FF0000"/>
                          </a:solidFill>
                        </a:rPr>
                        <a:t>00,00-42,49</a:t>
                      </a:r>
                      <a:endParaRPr lang="tr-TR" sz="1300" b="1" dirty="0">
                        <a:solidFill>
                          <a:srgbClr val="FF0000"/>
                        </a:solidFill>
                      </a:endParaRPr>
                    </a:p>
                  </a:txBody>
                  <a:tcPr/>
                </a:tc>
                <a:tc>
                  <a:txBody>
                    <a:bodyPr/>
                    <a:lstStyle/>
                    <a:p>
                      <a:pPr algn="ctr"/>
                      <a:r>
                        <a:rPr lang="tr-TR" b="1" dirty="0" smtClean="0">
                          <a:solidFill>
                            <a:srgbClr val="3366CC"/>
                          </a:solidFill>
                        </a:rPr>
                        <a:t>1</a:t>
                      </a:r>
                      <a:endParaRPr lang="tr-TR" b="1" dirty="0">
                        <a:solidFill>
                          <a:srgbClr val="3366CC"/>
                        </a:solidFill>
                      </a:endParaRPr>
                    </a:p>
                  </a:txBody>
                  <a:tcPr/>
                </a:tc>
                <a:tc>
                  <a:txBody>
                    <a:bodyPr/>
                    <a:lstStyle/>
                    <a:p>
                      <a:pPr algn="ctr"/>
                      <a:r>
                        <a:rPr lang="tr-TR" b="1" dirty="0" smtClean="0">
                          <a:solidFill>
                            <a:srgbClr val="3366CC"/>
                          </a:solidFill>
                        </a:rPr>
                        <a:t>1</a:t>
                      </a:r>
                      <a:endParaRPr lang="tr-TR" b="1" dirty="0">
                        <a:solidFill>
                          <a:srgbClr val="3366CC"/>
                        </a:solidFill>
                      </a:endParaRPr>
                    </a:p>
                  </a:txBody>
                  <a:tcPr/>
                </a:tc>
                <a:tc>
                  <a:txBody>
                    <a:bodyPr/>
                    <a:lstStyle/>
                    <a:p>
                      <a:pPr algn="ctr"/>
                      <a:r>
                        <a:rPr lang="tr-TR" b="1" dirty="0" smtClean="0">
                          <a:solidFill>
                            <a:srgbClr val="3366CC"/>
                          </a:solidFill>
                        </a:rPr>
                        <a:t>3</a:t>
                      </a:r>
                      <a:endParaRPr lang="tr-TR" b="1" dirty="0">
                        <a:solidFill>
                          <a:srgbClr val="3366CC"/>
                        </a:solidFill>
                      </a:endParaRPr>
                    </a:p>
                  </a:txBody>
                  <a:tcPr/>
                </a:tc>
                <a:tc>
                  <a:txBody>
                    <a:bodyPr/>
                    <a:lstStyle/>
                    <a:p>
                      <a:pPr algn="ctr"/>
                      <a:r>
                        <a:rPr lang="tr-TR" b="1" dirty="0" smtClean="0">
                          <a:solidFill>
                            <a:srgbClr val="3366CC"/>
                          </a:solidFill>
                        </a:rPr>
                        <a:t>2</a:t>
                      </a:r>
                      <a:endParaRPr lang="tr-TR" b="1" dirty="0">
                        <a:solidFill>
                          <a:srgbClr val="3366CC"/>
                        </a:solidFill>
                      </a:endParaRPr>
                    </a:p>
                  </a:txBody>
                  <a:tcPr/>
                </a:tc>
                <a:tc>
                  <a:txBody>
                    <a:bodyPr/>
                    <a:lstStyle/>
                    <a:p>
                      <a:pPr algn="ctr"/>
                      <a:r>
                        <a:rPr lang="tr-TR" b="1" dirty="0" smtClean="0">
                          <a:solidFill>
                            <a:srgbClr val="3366CC"/>
                          </a:solidFill>
                        </a:rPr>
                        <a:t>5</a:t>
                      </a:r>
                      <a:endParaRPr lang="tr-TR" b="1" dirty="0">
                        <a:solidFill>
                          <a:srgbClr val="3366CC"/>
                        </a:solidFill>
                      </a:endParaRPr>
                    </a:p>
                  </a:txBody>
                  <a:tcPr/>
                </a:tc>
                <a:tc>
                  <a:txBody>
                    <a:bodyPr/>
                    <a:lstStyle/>
                    <a:p>
                      <a:pPr algn="ctr"/>
                      <a:r>
                        <a:rPr lang="tr-TR" b="1" dirty="0" smtClean="0">
                          <a:solidFill>
                            <a:srgbClr val="3366CC"/>
                          </a:solidFill>
                        </a:rPr>
                        <a:t>9</a:t>
                      </a:r>
                      <a:endParaRPr lang="tr-TR" b="1" dirty="0">
                        <a:solidFill>
                          <a:srgbClr val="3366CC"/>
                        </a:solidFill>
                      </a:endParaRPr>
                    </a:p>
                  </a:txBody>
                  <a:tcPr/>
                </a:tc>
                <a:tc>
                  <a:txBody>
                    <a:bodyPr/>
                    <a:lstStyle/>
                    <a:p>
                      <a:pPr algn="ctr"/>
                      <a:r>
                        <a:rPr lang="tr-TR" b="1" dirty="0" smtClean="0">
                          <a:solidFill>
                            <a:srgbClr val="3366CC"/>
                          </a:solidFill>
                        </a:rPr>
                        <a:t>5</a:t>
                      </a:r>
                      <a:endParaRPr lang="tr-TR" b="1" dirty="0">
                        <a:solidFill>
                          <a:srgbClr val="3366CC"/>
                        </a:solidFill>
                      </a:endParaRPr>
                    </a:p>
                  </a:txBody>
                  <a:tcPr/>
                </a:tc>
                <a:tc>
                  <a:txBody>
                    <a:bodyPr/>
                    <a:lstStyle/>
                    <a:p>
                      <a:pPr algn="ctr"/>
                      <a:r>
                        <a:rPr lang="tr-TR" b="1" dirty="0" smtClean="0">
                          <a:solidFill>
                            <a:srgbClr val="3366CC"/>
                          </a:solidFill>
                        </a:rPr>
                        <a:t>5</a:t>
                      </a:r>
                      <a:endParaRPr lang="tr-TR" b="1" dirty="0">
                        <a:solidFill>
                          <a:srgbClr val="3366CC"/>
                        </a:solidFill>
                      </a:endParaRPr>
                    </a:p>
                  </a:txBody>
                  <a:tcPr/>
                </a:tc>
                <a:tc>
                  <a:txBody>
                    <a:bodyPr/>
                    <a:lstStyle/>
                    <a:p>
                      <a:pPr algn="ctr"/>
                      <a:r>
                        <a:rPr lang="tr-TR" b="1" dirty="0" smtClean="0">
                          <a:solidFill>
                            <a:srgbClr val="3366CC"/>
                          </a:solidFill>
                        </a:rPr>
                        <a:t>1</a:t>
                      </a:r>
                      <a:endParaRPr lang="tr-TR" b="1" dirty="0">
                        <a:solidFill>
                          <a:srgbClr val="3366CC"/>
                        </a:solidFill>
                      </a:endParaRPr>
                    </a:p>
                  </a:txBody>
                  <a:tcPr/>
                </a:tc>
              </a:tr>
            </a:tbl>
          </a:graphicData>
        </a:graphic>
      </p:graphicFrame>
    </p:spTree>
    <p:extLst>
      <p:ext uri="{BB962C8B-B14F-4D97-AF65-F5344CB8AC3E}">
        <p14:creationId xmlns:p14="http://schemas.microsoft.com/office/powerpoint/2010/main" xmlns="" val="37529666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lt Başlık 6"/>
          <p:cNvSpPr>
            <a:spLocks noGrp="1"/>
          </p:cNvSpPr>
          <p:nvPr>
            <p:ph type="subTitle" idx="1"/>
          </p:nvPr>
        </p:nvSpPr>
        <p:spPr>
          <a:xfrm>
            <a:off x="2051720" y="260648"/>
            <a:ext cx="6552728" cy="6242934"/>
          </a:xfrm>
        </p:spPr>
        <p:txBody>
          <a:bodyPr>
            <a:normAutofit/>
          </a:bodyPr>
          <a:lstStyle/>
          <a:p>
            <a:endParaRPr lang="tr-TR" sz="2000" dirty="0" smtClean="0">
              <a:solidFill>
                <a:srgbClr val="FF0000"/>
              </a:solidFill>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graphicFrame>
        <p:nvGraphicFramePr>
          <p:cNvPr id="2" name="Tablo 1"/>
          <p:cNvGraphicFramePr>
            <a:graphicFrameLocks noGrp="1"/>
          </p:cNvGraphicFramePr>
          <p:nvPr>
            <p:extLst>
              <p:ext uri="{D42A27DB-BD31-4B8C-83A1-F6EECF244321}">
                <p14:modId xmlns:p14="http://schemas.microsoft.com/office/powerpoint/2010/main" xmlns="" val="1128582548"/>
              </p:ext>
            </p:extLst>
          </p:nvPr>
        </p:nvGraphicFramePr>
        <p:xfrm>
          <a:off x="2051720" y="260652"/>
          <a:ext cx="6552729" cy="6264680"/>
        </p:xfrm>
        <a:graphic>
          <a:graphicData uri="http://schemas.openxmlformats.org/drawingml/2006/table">
            <a:tbl>
              <a:tblPr>
                <a:tableStyleId>{5C22544A-7EE6-4342-B048-85BDC9FD1C3A}</a:tableStyleId>
              </a:tblPr>
              <a:tblGrid>
                <a:gridCol w="1094163"/>
                <a:gridCol w="1094163"/>
                <a:gridCol w="1090080"/>
                <a:gridCol w="1090080"/>
                <a:gridCol w="1090080"/>
                <a:gridCol w="1094163"/>
              </a:tblGrid>
              <a:tr h="240949">
                <a:tc>
                  <a:txBody>
                    <a:bodyPr/>
                    <a:lstStyle/>
                    <a:p>
                      <a:pPr algn="ctr" fontAlgn="ctr"/>
                      <a:r>
                        <a:rPr lang="tr-TR" sz="800" b="1" u="none" strike="noStrike" dirty="0">
                          <a:solidFill>
                            <a:srgbClr val="FF0000"/>
                          </a:solidFill>
                          <a:effectLst/>
                        </a:rPr>
                        <a:t>ÖĞRENCİ SAYISI</a:t>
                      </a:r>
                      <a:endParaRPr lang="tr-TR" sz="800" b="1" i="0" u="none" strike="noStrike" dirty="0">
                        <a:solidFill>
                          <a:srgbClr val="FF0000"/>
                        </a:solidFill>
                        <a:effectLst/>
                        <a:latin typeface="Calibri"/>
                      </a:endParaRPr>
                    </a:p>
                  </a:txBody>
                  <a:tcPr marL="8700" marR="8700" marT="8700" marB="0" anchor="ctr"/>
                </a:tc>
                <a:tc>
                  <a:txBody>
                    <a:bodyPr/>
                    <a:lstStyle/>
                    <a:p>
                      <a:pPr algn="l" fontAlgn="ctr"/>
                      <a:r>
                        <a:rPr lang="tr-TR" sz="1200" b="1" i="0" u="none" strike="noStrike" dirty="0" smtClean="0">
                          <a:solidFill>
                            <a:srgbClr val="FF0000"/>
                          </a:solidFill>
                          <a:effectLst/>
                          <a:latin typeface="+mn-lt"/>
                        </a:rPr>
                        <a:t>30+</a:t>
                      </a:r>
                      <a:r>
                        <a:rPr lang="tr-TR" sz="1200" b="1" i="0" u="none" strike="noStrike" baseline="0" dirty="0" smtClean="0">
                          <a:solidFill>
                            <a:srgbClr val="FF0000"/>
                          </a:solidFill>
                          <a:effectLst/>
                          <a:latin typeface="+mn-lt"/>
                        </a:rPr>
                        <a:t> (32)</a:t>
                      </a:r>
                      <a:endParaRPr lang="tr-TR" sz="1200" b="1" i="0" u="none" strike="noStrike" dirty="0">
                        <a:solidFill>
                          <a:srgbClr val="FF0000"/>
                        </a:solidFill>
                        <a:effectLst/>
                        <a:latin typeface="Calibri"/>
                      </a:endParaRPr>
                    </a:p>
                  </a:txBody>
                  <a:tcPr marL="8700" marR="8700" marT="8700" marB="0" anchor="ctr"/>
                </a:tc>
                <a:tc gridSpan="2">
                  <a:txBody>
                    <a:bodyPr/>
                    <a:lstStyle/>
                    <a:p>
                      <a:pPr algn="l" fontAlgn="ctr"/>
                      <a:r>
                        <a:rPr lang="tr-TR" sz="1200" b="1" u="none" strike="noStrike">
                          <a:solidFill>
                            <a:srgbClr val="FF0000"/>
                          </a:solidFill>
                          <a:effectLst/>
                        </a:rPr>
                        <a:t>NOT ARALIĞI</a:t>
                      </a:r>
                      <a:endParaRPr lang="tr-TR" sz="1200" b="1" i="0" u="none" strike="noStrike">
                        <a:solidFill>
                          <a:srgbClr val="FF0000"/>
                        </a:solidFill>
                        <a:effectLst/>
                        <a:latin typeface="Calibri"/>
                      </a:endParaRPr>
                    </a:p>
                  </a:txBody>
                  <a:tcPr marL="6017" marR="6017" marT="6017" marB="0" anchor="ctr"/>
                </a:tc>
                <a:tc hMerge="1">
                  <a:txBody>
                    <a:bodyPr/>
                    <a:lstStyle/>
                    <a:p>
                      <a:endParaRPr lang="tr-TR"/>
                    </a:p>
                  </a:txBody>
                  <a:tcPr/>
                </a:tc>
                <a:tc gridSpan="2">
                  <a:txBody>
                    <a:bodyPr/>
                    <a:lstStyle/>
                    <a:p>
                      <a:pPr algn="l" fontAlgn="ctr"/>
                      <a:r>
                        <a:rPr lang="tr-TR" sz="1200" b="1" u="none" strike="noStrike" dirty="0">
                          <a:solidFill>
                            <a:srgbClr val="FF0000"/>
                          </a:solidFill>
                          <a:effectLst/>
                        </a:rPr>
                        <a:t>57,50-62,49</a:t>
                      </a:r>
                      <a:endParaRPr lang="tr-TR" sz="1200" b="1" i="0" u="none" strike="noStrike" dirty="0">
                        <a:solidFill>
                          <a:srgbClr val="FF0000"/>
                        </a:solidFill>
                        <a:effectLst/>
                        <a:latin typeface="Calibri"/>
                      </a:endParaRPr>
                    </a:p>
                  </a:txBody>
                  <a:tcPr marL="6017" marR="6017" marT="6017" marB="0" anchor="ctr"/>
                </a:tc>
                <a:tc hMerge="1">
                  <a:txBody>
                    <a:bodyPr/>
                    <a:lstStyle/>
                    <a:p>
                      <a:endParaRPr lang="tr-TR"/>
                    </a:p>
                  </a:txBody>
                  <a:tcPr/>
                </a:tc>
              </a:tr>
              <a:tr h="135662">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r>
              <a:tr h="282429">
                <a:tc>
                  <a:txBody>
                    <a:bodyPr/>
                    <a:lstStyle/>
                    <a:p>
                      <a:pPr algn="ctr" fontAlgn="ctr"/>
                      <a:r>
                        <a:rPr lang="tr-TR" sz="500" u="none" strike="noStrike">
                          <a:effectLst/>
                        </a:rPr>
                        <a:t>HAM NOT</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Z</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T=(z*10)+50</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T Skor</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HARF NOTU</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DAĞILIM (ÖĞRENCI SAYISI)</a:t>
                      </a:r>
                      <a:endParaRPr lang="tr-TR" sz="5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90,00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1,44556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64,45556513</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64,46</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AA</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2</a:t>
                      </a: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89,00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1,40086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64,00857796</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64,01</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AA</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85,00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1,22206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62,22062927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62,22</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BA</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5</a:t>
                      </a: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83,00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1,13267</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61,32665493</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61,33</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BA</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80,00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0,99857</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59,98569341</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59,99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BA</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80,00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0,99857</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59,98569341</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59,99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BA</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76,30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0,83318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58,33184088</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58,33</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BA</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75,00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0,77508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57,75075756</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57,75</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7</a:t>
                      </a: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73,00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0,68568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56,85678321</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56,86</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72,00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0,64098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56,40979604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56,41</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68,20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0,47112</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54,71124479</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54,71</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68,00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0,46218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54,62184735</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54,62</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65,00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0,32809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53,28088584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53,28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65,00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0,32809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53,28088584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53,28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64,00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0,28339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52,83389867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52,83</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8</a:t>
                      </a: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62,00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0,19399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51,93992432</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51,94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62,00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0,19399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51,93992432</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51,94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57,60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-0,00268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49,97318077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49,97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56,80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-0,03844</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49,61559103</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49,62</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56,40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-0,05632</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49,43679616</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49,44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56,30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-0,06079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49,39209745</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49,39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56,00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-0,07420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49,25800130</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49,26</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48,00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-0,43179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45,68210392</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45,68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5</a:t>
                      </a: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48,00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-0,43179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45,68210392</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45,68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44,92</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-0,56946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44,30538343</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44,31</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42,30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-0,68657</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43,13427704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43,13</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42,00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-0,69998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43,00018089</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43,00</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18,70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-1,74146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32,58537979</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32,59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5</a:t>
                      </a: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18,00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-1,77275</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32,27248877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32,27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17,00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-1,81745</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31,82550160</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31,83</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13,60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-1,96943</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30,30574522</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30,31</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12,00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-2,04094</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29,59056574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29,59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35662">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r>
              <a:tr h="240949">
                <a:tc>
                  <a:txBody>
                    <a:bodyPr/>
                    <a:lstStyle/>
                    <a:p>
                      <a:pPr algn="ctr" fontAlgn="ctr"/>
                      <a:r>
                        <a:rPr lang="tr-TR" sz="1200" b="1" u="none" strike="noStrike">
                          <a:solidFill>
                            <a:srgbClr val="FF0000"/>
                          </a:solidFill>
                          <a:effectLst/>
                        </a:rPr>
                        <a:t>57,66</a:t>
                      </a:r>
                      <a:endParaRPr lang="tr-TR" sz="1200" b="1" i="0" u="none" strike="noStrike">
                        <a:solidFill>
                          <a:srgbClr val="FF0000"/>
                        </a:solidFill>
                        <a:effectLst/>
                        <a:latin typeface="Calibri"/>
                      </a:endParaRPr>
                    </a:p>
                  </a:txBody>
                  <a:tcPr marL="6017" marR="6017" marT="6017" marB="0" anchor="ctr"/>
                </a:tc>
                <a:tc gridSpan="2">
                  <a:txBody>
                    <a:bodyPr/>
                    <a:lstStyle/>
                    <a:p>
                      <a:pPr algn="l" fontAlgn="ctr"/>
                      <a:r>
                        <a:rPr lang="tr-TR" sz="1200" b="1" u="none" strike="noStrike">
                          <a:solidFill>
                            <a:srgbClr val="FF0000"/>
                          </a:solidFill>
                          <a:effectLst/>
                        </a:rPr>
                        <a:t>NOT ORTALAMASI</a:t>
                      </a:r>
                      <a:endParaRPr lang="tr-TR" sz="1200" b="1" i="0" u="none" strike="noStrike">
                        <a:solidFill>
                          <a:srgbClr val="FF0000"/>
                        </a:solidFill>
                        <a:effectLst/>
                        <a:latin typeface="Calibri"/>
                      </a:endParaRPr>
                    </a:p>
                  </a:txBody>
                  <a:tcPr marL="6017" marR="6017" marT="6017" marB="0" anchor="ctr"/>
                </a:tc>
                <a:tc hMerge="1">
                  <a:txBody>
                    <a:bodyPr/>
                    <a:lstStyle/>
                    <a:p>
                      <a:endParaRPr lang="tr-TR"/>
                    </a:p>
                  </a:txBody>
                  <a:tcPr/>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r>
              <a:tr h="300773">
                <a:tc>
                  <a:txBody>
                    <a:bodyPr/>
                    <a:lstStyle/>
                    <a:p>
                      <a:pPr algn="ctr" fontAlgn="ctr"/>
                      <a:r>
                        <a:rPr lang="tr-TR" sz="1200" b="1" u="none" strike="noStrike">
                          <a:solidFill>
                            <a:srgbClr val="FF0000"/>
                          </a:solidFill>
                          <a:effectLst/>
                        </a:rPr>
                        <a:t>22,37</a:t>
                      </a:r>
                      <a:endParaRPr lang="tr-TR" sz="1200" b="1" i="0" u="none" strike="noStrike">
                        <a:solidFill>
                          <a:srgbClr val="FF0000"/>
                        </a:solidFill>
                        <a:effectLst/>
                        <a:latin typeface="Calibri"/>
                      </a:endParaRPr>
                    </a:p>
                  </a:txBody>
                  <a:tcPr marL="6017" marR="6017" marT="6017" marB="0" anchor="ctr"/>
                </a:tc>
                <a:tc gridSpan="2">
                  <a:txBody>
                    <a:bodyPr/>
                    <a:lstStyle/>
                    <a:p>
                      <a:pPr algn="l" fontAlgn="ctr"/>
                      <a:r>
                        <a:rPr lang="tr-TR" sz="1200" b="1" u="none" strike="noStrike" dirty="0">
                          <a:solidFill>
                            <a:srgbClr val="FF0000"/>
                          </a:solidFill>
                          <a:effectLst/>
                        </a:rPr>
                        <a:t>STANDART SAPMA (S)</a:t>
                      </a:r>
                      <a:endParaRPr lang="tr-TR" sz="1200" b="1" i="0" u="none" strike="noStrike" dirty="0">
                        <a:solidFill>
                          <a:srgbClr val="FF0000"/>
                        </a:solidFill>
                        <a:effectLst/>
                        <a:latin typeface="Calibri"/>
                      </a:endParaRPr>
                    </a:p>
                  </a:txBody>
                  <a:tcPr marL="6017" marR="6017" marT="6017" marB="0" anchor="ctr"/>
                </a:tc>
                <a:tc hMerge="1">
                  <a:txBody>
                    <a:bodyPr/>
                    <a:lstStyle/>
                    <a:p>
                      <a:endParaRPr lang="tr-TR"/>
                    </a:p>
                  </a:txBody>
                  <a:tcPr/>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dirty="0">
                        <a:solidFill>
                          <a:srgbClr val="000000"/>
                        </a:solidFill>
                        <a:effectLst/>
                        <a:latin typeface="Calibri"/>
                      </a:endParaRPr>
                    </a:p>
                  </a:txBody>
                  <a:tcPr marL="6017" marR="6017" marT="6017" marB="0" anchor="b"/>
                </a:tc>
              </a:tr>
            </a:tbl>
          </a:graphicData>
        </a:graphic>
      </p:graphicFrame>
    </p:spTree>
    <p:extLst>
      <p:ext uri="{BB962C8B-B14F-4D97-AF65-F5344CB8AC3E}">
        <p14:creationId xmlns:p14="http://schemas.microsoft.com/office/powerpoint/2010/main" xmlns="" val="17576162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lt Başlık 6"/>
          <p:cNvSpPr>
            <a:spLocks noGrp="1"/>
          </p:cNvSpPr>
          <p:nvPr>
            <p:ph type="subTitle" idx="1"/>
          </p:nvPr>
        </p:nvSpPr>
        <p:spPr>
          <a:xfrm>
            <a:off x="2051720" y="260648"/>
            <a:ext cx="6552728" cy="6242934"/>
          </a:xfrm>
        </p:spPr>
        <p:txBody>
          <a:bodyPr>
            <a:normAutofit/>
          </a:bodyPr>
          <a:lstStyle/>
          <a:p>
            <a:endParaRPr lang="tr-TR" sz="2000" dirty="0" smtClean="0">
              <a:solidFill>
                <a:srgbClr val="FF0000"/>
              </a:solidFill>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graphicFrame>
        <p:nvGraphicFramePr>
          <p:cNvPr id="2" name="Tablo 1"/>
          <p:cNvGraphicFramePr>
            <a:graphicFrameLocks noGrp="1"/>
          </p:cNvGraphicFramePr>
          <p:nvPr>
            <p:extLst>
              <p:ext uri="{D42A27DB-BD31-4B8C-83A1-F6EECF244321}">
                <p14:modId xmlns:p14="http://schemas.microsoft.com/office/powerpoint/2010/main" xmlns="" val="1835585744"/>
              </p:ext>
            </p:extLst>
          </p:nvPr>
        </p:nvGraphicFramePr>
        <p:xfrm>
          <a:off x="2051720" y="332656"/>
          <a:ext cx="6552729" cy="6192680"/>
        </p:xfrm>
        <a:graphic>
          <a:graphicData uri="http://schemas.openxmlformats.org/drawingml/2006/table">
            <a:tbl>
              <a:tblPr>
                <a:tableStyleId>{5C22544A-7EE6-4342-B048-85BDC9FD1C3A}</a:tableStyleId>
              </a:tblPr>
              <a:tblGrid>
                <a:gridCol w="1094163"/>
                <a:gridCol w="1094163"/>
                <a:gridCol w="1090080"/>
                <a:gridCol w="1090080"/>
                <a:gridCol w="1090080"/>
                <a:gridCol w="1094163"/>
              </a:tblGrid>
              <a:tr h="238180">
                <a:tc>
                  <a:txBody>
                    <a:bodyPr/>
                    <a:lstStyle/>
                    <a:p>
                      <a:pPr algn="ctr" fontAlgn="ctr"/>
                      <a:r>
                        <a:rPr lang="tr-TR" sz="800" b="1" u="none" strike="noStrike" dirty="0">
                          <a:solidFill>
                            <a:srgbClr val="FF0000"/>
                          </a:solidFill>
                          <a:effectLst/>
                        </a:rPr>
                        <a:t>ÖĞRENCİ SAYISI</a:t>
                      </a:r>
                      <a:endParaRPr lang="tr-TR" sz="800" b="1" i="0" u="none" strike="noStrike" dirty="0">
                        <a:solidFill>
                          <a:srgbClr val="FF0000"/>
                        </a:solidFill>
                        <a:effectLst/>
                        <a:latin typeface="Calibri"/>
                      </a:endParaRPr>
                    </a:p>
                  </a:txBody>
                  <a:tcPr marL="8700" marR="8700" marT="8700" marB="0" anchor="ctr"/>
                </a:tc>
                <a:tc>
                  <a:txBody>
                    <a:bodyPr/>
                    <a:lstStyle/>
                    <a:p>
                      <a:pPr algn="l" fontAlgn="ctr"/>
                      <a:r>
                        <a:rPr lang="tr-TR" sz="1200" b="1" i="0" u="none" strike="noStrike" dirty="0" smtClean="0">
                          <a:solidFill>
                            <a:srgbClr val="FF0000"/>
                          </a:solidFill>
                          <a:effectLst/>
                          <a:latin typeface="+mn-lt"/>
                        </a:rPr>
                        <a:t>30+</a:t>
                      </a:r>
                      <a:r>
                        <a:rPr lang="tr-TR" sz="1200" b="1" i="0" u="none" strike="noStrike" baseline="0" dirty="0" smtClean="0">
                          <a:solidFill>
                            <a:srgbClr val="FF0000"/>
                          </a:solidFill>
                          <a:effectLst/>
                          <a:latin typeface="+mn-lt"/>
                        </a:rPr>
                        <a:t> (32)</a:t>
                      </a:r>
                      <a:endParaRPr lang="tr-TR" sz="1200" b="1" i="0" u="none" strike="noStrike" dirty="0">
                        <a:solidFill>
                          <a:srgbClr val="FF0000"/>
                        </a:solidFill>
                        <a:effectLst/>
                        <a:latin typeface="Calibri"/>
                      </a:endParaRPr>
                    </a:p>
                  </a:txBody>
                  <a:tcPr marL="8700" marR="8700" marT="8700" marB="0" anchor="ctr"/>
                </a:tc>
                <a:tc gridSpan="2">
                  <a:txBody>
                    <a:bodyPr/>
                    <a:lstStyle/>
                    <a:p>
                      <a:pPr algn="l" fontAlgn="ctr"/>
                      <a:r>
                        <a:rPr lang="tr-TR" sz="1200" b="1" u="none" strike="noStrike">
                          <a:solidFill>
                            <a:srgbClr val="FF0000"/>
                          </a:solidFill>
                          <a:effectLst/>
                        </a:rPr>
                        <a:t>NOT ARALIĞI</a:t>
                      </a:r>
                      <a:endParaRPr lang="tr-TR" sz="1200" b="1" i="0" u="none" strike="noStrike">
                        <a:solidFill>
                          <a:srgbClr val="FF0000"/>
                        </a:solidFill>
                        <a:effectLst/>
                        <a:latin typeface="Calibri"/>
                      </a:endParaRPr>
                    </a:p>
                  </a:txBody>
                  <a:tcPr marL="6017" marR="6017" marT="6017" marB="0" anchor="ctr"/>
                </a:tc>
                <a:tc hMerge="1">
                  <a:txBody>
                    <a:bodyPr/>
                    <a:lstStyle/>
                    <a:p>
                      <a:endParaRPr lang="tr-TR"/>
                    </a:p>
                  </a:txBody>
                  <a:tcPr/>
                </a:tc>
                <a:tc gridSpan="2">
                  <a:txBody>
                    <a:bodyPr/>
                    <a:lstStyle/>
                    <a:p>
                      <a:pPr algn="l" fontAlgn="ctr"/>
                      <a:r>
                        <a:rPr lang="tr-TR" sz="1200" b="1" u="none" strike="noStrike" dirty="0">
                          <a:solidFill>
                            <a:srgbClr val="FF0000"/>
                          </a:solidFill>
                          <a:effectLst/>
                        </a:rPr>
                        <a:t>62,50-69,99</a:t>
                      </a:r>
                      <a:endParaRPr lang="tr-TR" sz="1200" b="1" i="0" u="none" strike="noStrike" dirty="0">
                        <a:solidFill>
                          <a:srgbClr val="FF0000"/>
                        </a:solidFill>
                        <a:effectLst/>
                        <a:latin typeface="Calibri"/>
                      </a:endParaRPr>
                    </a:p>
                  </a:txBody>
                  <a:tcPr marL="6017" marR="6017" marT="6017" marB="0" anchor="ctr"/>
                </a:tc>
                <a:tc hMerge="1">
                  <a:txBody>
                    <a:bodyPr/>
                    <a:lstStyle/>
                    <a:p>
                      <a:endParaRPr lang="tr-TR"/>
                    </a:p>
                  </a:txBody>
                  <a:tcPr/>
                </a:tc>
              </a:tr>
              <a:tr h="134103">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r>
              <a:tr h="279182">
                <a:tc>
                  <a:txBody>
                    <a:bodyPr/>
                    <a:lstStyle/>
                    <a:p>
                      <a:pPr algn="ctr" fontAlgn="ctr"/>
                      <a:r>
                        <a:rPr lang="tr-TR" sz="500" u="none" strike="noStrike">
                          <a:effectLst/>
                        </a:rPr>
                        <a:t>HAM NOT</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Z</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T=(z*10)+50</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T Skor</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HARF NOTU</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DAĞILIM (ÖĞRENCI SAYISI)</a:t>
                      </a:r>
                      <a:endParaRPr lang="tr-TR" sz="5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90,00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1,29698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62,96977042</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62,97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AA</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2</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86,10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1,11296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61,12958471</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61,13</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AA</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84,00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1,01387</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60,13871548</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60,14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BA</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4</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78,00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0,73077</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57,30766055</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57,31</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BA</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78,00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0,73077</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57,30766055</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57,31</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BA</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76,90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0,67886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56,78863381</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56,79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BA</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75,00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0,58921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55,89213308</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55,89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18</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74,40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0,56090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55,60902759</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55,61</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74,30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0,55618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55,56184334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55,56</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74,00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0,54203</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55,42029059</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55,42</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72,00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0,44766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54,47660561</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54,48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72,00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0,44766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54,47660561</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54,48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70,00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0,35329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53,53292064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53,53</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69,60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0,33442</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53,34418364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53,34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69,50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0,32970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53,29699939</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53,30</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69,00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0,30611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53,06107815</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53,06</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68,00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0,25892</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52,58923566</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52,59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68,00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0,25892</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52,58923566</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52,59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66,50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0,18815</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51,88147193</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51,88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66,40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0,18343</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51,83428768</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51,83</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66,30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0,17871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51,78710343</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51,79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65,90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0,15984</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51,59836643</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51,60</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65,80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0,15512</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51,55118218</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51,55</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65,00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0,11737</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51,17370819</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51,17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-0,02418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49,75818072</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49,76</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2</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58,00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-0,21292</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47,87081077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47,87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47,50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-0,70835</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42,91646463</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42,92</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1</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22,00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-1,91155</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30,88448116</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30,88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5</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21,20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-1,94930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30,50700717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30,51</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18,00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-2,10029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28,99711121</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29,00</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15,00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-2,24184</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27,58158374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27,58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12,00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-2,38339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26,16605627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26,17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34103">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r>
              <a:tr h="238180">
                <a:tc>
                  <a:txBody>
                    <a:bodyPr/>
                    <a:lstStyle/>
                    <a:p>
                      <a:pPr algn="ctr" fontAlgn="ctr"/>
                      <a:r>
                        <a:rPr lang="tr-TR" sz="1200" b="1" u="none" strike="noStrike">
                          <a:solidFill>
                            <a:srgbClr val="FF0000"/>
                          </a:solidFill>
                          <a:effectLst/>
                        </a:rPr>
                        <a:t>62,51</a:t>
                      </a:r>
                      <a:endParaRPr lang="tr-TR" sz="1200" b="1" i="0" u="none" strike="noStrike">
                        <a:solidFill>
                          <a:srgbClr val="FF0000"/>
                        </a:solidFill>
                        <a:effectLst/>
                        <a:latin typeface="Calibri"/>
                      </a:endParaRPr>
                    </a:p>
                  </a:txBody>
                  <a:tcPr marL="6017" marR="6017" marT="6017" marB="0" anchor="ctr"/>
                </a:tc>
                <a:tc gridSpan="2">
                  <a:txBody>
                    <a:bodyPr/>
                    <a:lstStyle/>
                    <a:p>
                      <a:pPr algn="l" fontAlgn="ctr"/>
                      <a:r>
                        <a:rPr lang="tr-TR" sz="1200" b="1" u="none" strike="noStrike">
                          <a:solidFill>
                            <a:srgbClr val="FF0000"/>
                          </a:solidFill>
                          <a:effectLst/>
                        </a:rPr>
                        <a:t>NOT ORTALAMASI</a:t>
                      </a:r>
                      <a:endParaRPr lang="tr-TR" sz="1200" b="1" i="0" u="none" strike="noStrike">
                        <a:solidFill>
                          <a:srgbClr val="FF0000"/>
                        </a:solidFill>
                        <a:effectLst/>
                        <a:latin typeface="Calibri"/>
                      </a:endParaRPr>
                    </a:p>
                  </a:txBody>
                  <a:tcPr marL="6017" marR="6017" marT="6017" marB="0" anchor="ctr"/>
                </a:tc>
                <a:tc hMerge="1">
                  <a:txBody>
                    <a:bodyPr/>
                    <a:lstStyle/>
                    <a:p>
                      <a:endParaRPr lang="tr-TR"/>
                    </a:p>
                  </a:txBody>
                  <a:tcPr/>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r>
              <a:tr h="297316">
                <a:tc>
                  <a:txBody>
                    <a:bodyPr/>
                    <a:lstStyle/>
                    <a:p>
                      <a:pPr algn="ctr" fontAlgn="ctr"/>
                      <a:r>
                        <a:rPr lang="tr-TR" sz="1200" b="1" u="none" strike="noStrike">
                          <a:solidFill>
                            <a:srgbClr val="FF0000"/>
                          </a:solidFill>
                          <a:effectLst/>
                        </a:rPr>
                        <a:t>21,19</a:t>
                      </a:r>
                      <a:endParaRPr lang="tr-TR" sz="1200" b="1" i="0" u="none" strike="noStrike">
                        <a:solidFill>
                          <a:srgbClr val="FF0000"/>
                        </a:solidFill>
                        <a:effectLst/>
                        <a:latin typeface="Calibri"/>
                      </a:endParaRPr>
                    </a:p>
                  </a:txBody>
                  <a:tcPr marL="6017" marR="6017" marT="6017" marB="0" anchor="ctr"/>
                </a:tc>
                <a:tc gridSpan="2">
                  <a:txBody>
                    <a:bodyPr/>
                    <a:lstStyle/>
                    <a:p>
                      <a:pPr algn="l" fontAlgn="ctr"/>
                      <a:r>
                        <a:rPr lang="tr-TR" sz="1200" b="1" u="none" strike="noStrike" dirty="0">
                          <a:solidFill>
                            <a:srgbClr val="FF0000"/>
                          </a:solidFill>
                          <a:effectLst/>
                        </a:rPr>
                        <a:t>STANDART SAPMA (S)</a:t>
                      </a:r>
                      <a:endParaRPr lang="tr-TR" sz="1200" b="1" i="0" u="none" strike="noStrike" dirty="0">
                        <a:solidFill>
                          <a:srgbClr val="FF0000"/>
                        </a:solidFill>
                        <a:effectLst/>
                        <a:latin typeface="Calibri"/>
                      </a:endParaRPr>
                    </a:p>
                  </a:txBody>
                  <a:tcPr marL="6017" marR="6017" marT="6017" marB="0" anchor="ctr"/>
                </a:tc>
                <a:tc hMerge="1">
                  <a:txBody>
                    <a:bodyPr/>
                    <a:lstStyle/>
                    <a:p>
                      <a:endParaRPr lang="tr-TR"/>
                    </a:p>
                  </a:txBody>
                  <a:tcPr/>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dirty="0">
                        <a:solidFill>
                          <a:srgbClr val="000000"/>
                        </a:solidFill>
                        <a:effectLst/>
                        <a:latin typeface="Calibri"/>
                      </a:endParaRPr>
                    </a:p>
                  </a:txBody>
                  <a:tcPr marL="6017" marR="6017" marT="6017" marB="0" anchor="b"/>
                </a:tc>
              </a:tr>
            </a:tbl>
          </a:graphicData>
        </a:graphic>
      </p:graphicFrame>
    </p:spTree>
    <p:extLst>
      <p:ext uri="{BB962C8B-B14F-4D97-AF65-F5344CB8AC3E}">
        <p14:creationId xmlns:p14="http://schemas.microsoft.com/office/powerpoint/2010/main" xmlns="" val="41220525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lt Başlık 6"/>
          <p:cNvSpPr>
            <a:spLocks noGrp="1"/>
          </p:cNvSpPr>
          <p:nvPr>
            <p:ph type="subTitle" idx="1"/>
          </p:nvPr>
        </p:nvSpPr>
        <p:spPr>
          <a:xfrm>
            <a:off x="2051720" y="260648"/>
            <a:ext cx="6552728" cy="6242934"/>
          </a:xfrm>
        </p:spPr>
        <p:txBody>
          <a:bodyPr>
            <a:normAutofit/>
          </a:bodyPr>
          <a:lstStyle/>
          <a:p>
            <a:endParaRPr lang="tr-TR" sz="2000" dirty="0" smtClean="0">
              <a:solidFill>
                <a:srgbClr val="FF0000"/>
              </a:solidFill>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graphicFrame>
        <p:nvGraphicFramePr>
          <p:cNvPr id="4" name="Tablo 3"/>
          <p:cNvGraphicFramePr>
            <a:graphicFrameLocks noGrp="1"/>
          </p:cNvGraphicFramePr>
          <p:nvPr>
            <p:extLst>
              <p:ext uri="{D42A27DB-BD31-4B8C-83A1-F6EECF244321}">
                <p14:modId xmlns:p14="http://schemas.microsoft.com/office/powerpoint/2010/main" xmlns="" val="2807866038"/>
              </p:ext>
            </p:extLst>
          </p:nvPr>
        </p:nvGraphicFramePr>
        <p:xfrm>
          <a:off x="2051720" y="260652"/>
          <a:ext cx="6552729" cy="6192680"/>
        </p:xfrm>
        <a:graphic>
          <a:graphicData uri="http://schemas.openxmlformats.org/drawingml/2006/table">
            <a:tbl>
              <a:tblPr>
                <a:tableStyleId>{5C22544A-7EE6-4342-B048-85BDC9FD1C3A}</a:tableStyleId>
              </a:tblPr>
              <a:tblGrid>
                <a:gridCol w="1094163"/>
                <a:gridCol w="1094163"/>
                <a:gridCol w="1090080"/>
                <a:gridCol w="1090080"/>
                <a:gridCol w="1090080"/>
                <a:gridCol w="1094163"/>
              </a:tblGrid>
              <a:tr h="238180">
                <a:tc>
                  <a:txBody>
                    <a:bodyPr/>
                    <a:lstStyle/>
                    <a:p>
                      <a:pPr algn="ctr" fontAlgn="ctr"/>
                      <a:r>
                        <a:rPr lang="tr-TR" sz="800" b="1" u="none" strike="noStrike" dirty="0">
                          <a:solidFill>
                            <a:srgbClr val="FF0000"/>
                          </a:solidFill>
                          <a:effectLst/>
                        </a:rPr>
                        <a:t>ÖĞRENCİ SAYISI</a:t>
                      </a:r>
                      <a:endParaRPr lang="tr-TR" sz="800" b="1" i="0" u="none" strike="noStrike" dirty="0">
                        <a:solidFill>
                          <a:srgbClr val="FF0000"/>
                        </a:solidFill>
                        <a:effectLst/>
                        <a:latin typeface="Calibri"/>
                      </a:endParaRPr>
                    </a:p>
                  </a:txBody>
                  <a:tcPr marL="8700" marR="8700" marT="8700" marB="0" anchor="ctr"/>
                </a:tc>
                <a:tc>
                  <a:txBody>
                    <a:bodyPr/>
                    <a:lstStyle/>
                    <a:p>
                      <a:pPr algn="l" fontAlgn="ctr"/>
                      <a:r>
                        <a:rPr lang="tr-TR" sz="1200" b="1" i="0" u="none" strike="noStrike" dirty="0" smtClean="0">
                          <a:solidFill>
                            <a:srgbClr val="FF0000"/>
                          </a:solidFill>
                          <a:effectLst/>
                          <a:latin typeface="+mn-lt"/>
                        </a:rPr>
                        <a:t>30+</a:t>
                      </a:r>
                      <a:r>
                        <a:rPr lang="tr-TR" sz="1200" b="1" i="0" u="none" strike="noStrike" baseline="0" dirty="0" smtClean="0">
                          <a:solidFill>
                            <a:srgbClr val="FF0000"/>
                          </a:solidFill>
                          <a:effectLst/>
                          <a:latin typeface="+mn-lt"/>
                        </a:rPr>
                        <a:t> (32)</a:t>
                      </a:r>
                      <a:endParaRPr lang="tr-TR" sz="1200" b="1" i="0" u="none" strike="noStrike" dirty="0">
                        <a:solidFill>
                          <a:srgbClr val="FF0000"/>
                        </a:solidFill>
                        <a:effectLst/>
                        <a:latin typeface="Calibri"/>
                      </a:endParaRPr>
                    </a:p>
                  </a:txBody>
                  <a:tcPr marL="8700" marR="8700" marT="8700" marB="0" anchor="ctr"/>
                </a:tc>
                <a:tc gridSpan="2">
                  <a:txBody>
                    <a:bodyPr/>
                    <a:lstStyle/>
                    <a:p>
                      <a:pPr algn="l" fontAlgn="ctr"/>
                      <a:r>
                        <a:rPr lang="tr-TR" sz="1200" b="1" u="none" strike="noStrike" dirty="0">
                          <a:solidFill>
                            <a:srgbClr val="FF0000"/>
                          </a:solidFill>
                          <a:effectLst/>
                          <a:latin typeface="+mj-lt"/>
                        </a:rPr>
                        <a:t>NOT ARALIĞI</a:t>
                      </a:r>
                      <a:endParaRPr lang="tr-TR" sz="1200" b="1" i="0" u="none" strike="noStrike" dirty="0">
                        <a:solidFill>
                          <a:srgbClr val="FF0000"/>
                        </a:solidFill>
                        <a:effectLst/>
                        <a:latin typeface="+mj-lt"/>
                      </a:endParaRPr>
                    </a:p>
                  </a:txBody>
                  <a:tcPr marL="6017" marR="6017" marT="6017" marB="0" anchor="ctr"/>
                </a:tc>
                <a:tc hMerge="1">
                  <a:txBody>
                    <a:bodyPr/>
                    <a:lstStyle/>
                    <a:p>
                      <a:endParaRPr lang="tr-TR"/>
                    </a:p>
                  </a:txBody>
                  <a:tcPr/>
                </a:tc>
                <a:tc gridSpan="2">
                  <a:txBody>
                    <a:bodyPr/>
                    <a:lstStyle/>
                    <a:p>
                      <a:pPr algn="l" fontAlgn="ctr"/>
                      <a:r>
                        <a:rPr lang="tr-TR" sz="1200" b="1" u="none" strike="noStrike" dirty="0">
                          <a:solidFill>
                            <a:srgbClr val="FF0000"/>
                          </a:solidFill>
                          <a:effectLst/>
                          <a:latin typeface="+mj-lt"/>
                        </a:rPr>
                        <a:t>52,50-57,49</a:t>
                      </a:r>
                      <a:endParaRPr lang="tr-TR" sz="1200" b="1" i="0" u="none" strike="noStrike" dirty="0">
                        <a:solidFill>
                          <a:srgbClr val="FF0000"/>
                        </a:solidFill>
                        <a:effectLst/>
                        <a:latin typeface="+mj-lt"/>
                      </a:endParaRPr>
                    </a:p>
                  </a:txBody>
                  <a:tcPr marL="6017" marR="6017" marT="6017" marB="0" anchor="ctr"/>
                </a:tc>
                <a:tc hMerge="1">
                  <a:txBody>
                    <a:bodyPr/>
                    <a:lstStyle/>
                    <a:p>
                      <a:endParaRPr lang="tr-TR"/>
                    </a:p>
                  </a:txBody>
                  <a:tcPr/>
                </a:tc>
              </a:tr>
              <a:tr h="134103">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r>
              <a:tr h="279182">
                <a:tc>
                  <a:txBody>
                    <a:bodyPr/>
                    <a:lstStyle/>
                    <a:p>
                      <a:pPr algn="ctr" fontAlgn="ctr"/>
                      <a:r>
                        <a:rPr lang="tr-TR" sz="500" u="none" strike="noStrike">
                          <a:effectLst/>
                        </a:rPr>
                        <a:t>HAM NOT</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Z</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T=(z*10)+50</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T Skor</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HARF NOTU</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DAĞILIM (ÖĞRENCI SAYISI)</a:t>
                      </a:r>
                      <a:endParaRPr lang="tr-TR" sz="5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90,00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1,81572</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68,15717509</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68,16</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AA</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1</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81,80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1,41792</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64,17918165</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64,18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BA</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2</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77,20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1,19476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61,94762435</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61,95</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BA</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71,40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0,91339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59,13392168</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59,13</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10</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68,40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0,76786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57,67855822</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57,68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68,00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0,74845</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57,48450976</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57,48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67,00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0,69994</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56,99938861</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57,00</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66,85</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0,69266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56,92662044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56,93</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66,15</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0,65870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56,58703563</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56,59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65,00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0,60291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56,02914631</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56,03</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64,60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0,58351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55,83509785</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55,84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64,50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0,57866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55,78658573</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55,79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64,00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0,55440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55,54402516</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55,54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0,45738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54,57378285</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54,57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8</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60,90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0,40401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54,04014959</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54,04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58,60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0,29244</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52,92437094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52,92</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56,40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0,18571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51,85710441</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51,86</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56,00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0,16631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51,66305595</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51,66</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55,60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0,14690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51,46900749</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51,47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54,20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0,07898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50,78983787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50,79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54,00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0,06928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50,69281364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50,69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46,50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-0,29456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47,05440501</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47,05</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1</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40,50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-0,58563</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44,14367810</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44,14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4</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38,20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-0,69721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43,02789945</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43,03</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38,20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-0,69721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43,02789945</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43,03</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34,30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-0,88641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41,13592696</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41,14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30,00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-1,09501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39,04990601</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39,05</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DD</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2</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24,00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-1,38608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36,13917910</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36,14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16,00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-1,77418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32,25820989</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32,26</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4</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16,00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-1,77418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32,25820989</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32,26</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14,00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-1,87120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31,28796759</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31,29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12,00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-1,96823</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30,31772529</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30,32</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34103">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r>
              <a:tr h="238180">
                <a:tc>
                  <a:txBody>
                    <a:bodyPr/>
                    <a:lstStyle/>
                    <a:p>
                      <a:pPr algn="ctr" fontAlgn="ctr"/>
                      <a:r>
                        <a:rPr lang="tr-TR" sz="1200" b="1" u="none" strike="noStrike">
                          <a:solidFill>
                            <a:srgbClr val="FF0000"/>
                          </a:solidFill>
                          <a:effectLst/>
                          <a:latin typeface="+mj-lt"/>
                        </a:rPr>
                        <a:t>52,57</a:t>
                      </a:r>
                      <a:endParaRPr lang="tr-TR" sz="1200" b="1" i="0" u="none" strike="noStrike">
                        <a:solidFill>
                          <a:srgbClr val="FF0000"/>
                        </a:solidFill>
                        <a:effectLst/>
                        <a:latin typeface="+mj-lt"/>
                      </a:endParaRPr>
                    </a:p>
                  </a:txBody>
                  <a:tcPr marL="6017" marR="6017" marT="6017" marB="0" anchor="ctr"/>
                </a:tc>
                <a:tc gridSpan="2">
                  <a:txBody>
                    <a:bodyPr/>
                    <a:lstStyle/>
                    <a:p>
                      <a:pPr algn="l" fontAlgn="ctr"/>
                      <a:r>
                        <a:rPr lang="tr-TR" sz="1200" b="1" u="none" strike="noStrike">
                          <a:solidFill>
                            <a:srgbClr val="FF0000"/>
                          </a:solidFill>
                          <a:effectLst/>
                          <a:latin typeface="+mj-lt"/>
                        </a:rPr>
                        <a:t>NOT ORTALAMASI</a:t>
                      </a:r>
                      <a:endParaRPr lang="tr-TR" sz="1200" b="1" i="0" u="none" strike="noStrike">
                        <a:solidFill>
                          <a:srgbClr val="FF0000"/>
                        </a:solidFill>
                        <a:effectLst/>
                        <a:latin typeface="+mj-lt"/>
                      </a:endParaRPr>
                    </a:p>
                  </a:txBody>
                  <a:tcPr marL="6017" marR="6017" marT="6017" marB="0" anchor="ctr"/>
                </a:tc>
                <a:tc hMerge="1">
                  <a:txBody>
                    <a:bodyPr/>
                    <a:lstStyle/>
                    <a:p>
                      <a:endParaRPr lang="tr-TR"/>
                    </a:p>
                  </a:txBody>
                  <a:tcPr/>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r>
              <a:tr h="297316">
                <a:tc>
                  <a:txBody>
                    <a:bodyPr/>
                    <a:lstStyle/>
                    <a:p>
                      <a:pPr algn="ctr" fontAlgn="ctr"/>
                      <a:r>
                        <a:rPr lang="tr-TR" sz="1200" b="1" u="none" strike="noStrike">
                          <a:solidFill>
                            <a:srgbClr val="FF0000"/>
                          </a:solidFill>
                          <a:effectLst/>
                          <a:latin typeface="+mj-lt"/>
                        </a:rPr>
                        <a:t>20,61</a:t>
                      </a:r>
                      <a:endParaRPr lang="tr-TR" sz="1200" b="1" i="0" u="none" strike="noStrike">
                        <a:solidFill>
                          <a:srgbClr val="FF0000"/>
                        </a:solidFill>
                        <a:effectLst/>
                        <a:latin typeface="+mj-lt"/>
                      </a:endParaRPr>
                    </a:p>
                  </a:txBody>
                  <a:tcPr marL="6017" marR="6017" marT="6017" marB="0" anchor="ctr"/>
                </a:tc>
                <a:tc gridSpan="2">
                  <a:txBody>
                    <a:bodyPr/>
                    <a:lstStyle/>
                    <a:p>
                      <a:pPr algn="l" fontAlgn="ctr"/>
                      <a:r>
                        <a:rPr lang="tr-TR" sz="1200" b="1" u="none" strike="noStrike" dirty="0">
                          <a:solidFill>
                            <a:srgbClr val="FF0000"/>
                          </a:solidFill>
                          <a:effectLst/>
                          <a:latin typeface="+mj-lt"/>
                        </a:rPr>
                        <a:t>STANDART SAPMA (S)</a:t>
                      </a:r>
                      <a:endParaRPr lang="tr-TR" sz="1200" b="1" i="0" u="none" strike="noStrike" dirty="0">
                        <a:solidFill>
                          <a:srgbClr val="FF0000"/>
                        </a:solidFill>
                        <a:effectLst/>
                        <a:latin typeface="+mj-lt"/>
                      </a:endParaRPr>
                    </a:p>
                  </a:txBody>
                  <a:tcPr marL="6017" marR="6017" marT="6017" marB="0" anchor="ctr"/>
                </a:tc>
                <a:tc hMerge="1">
                  <a:txBody>
                    <a:bodyPr/>
                    <a:lstStyle/>
                    <a:p>
                      <a:endParaRPr lang="tr-TR"/>
                    </a:p>
                  </a:txBody>
                  <a:tcPr/>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dirty="0">
                        <a:solidFill>
                          <a:srgbClr val="000000"/>
                        </a:solidFill>
                        <a:effectLst/>
                        <a:latin typeface="Calibri"/>
                      </a:endParaRPr>
                    </a:p>
                  </a:txBody>
                  <a:tcPr marL="6017" marR="6017" marT="6017" marB="0" anchor="b"/>
                </a:tc>
              </a:tr>
            </a:tbl>
          </a:graphicData>
        </a:graphic>
      </p:graphicFrame>
    </p:spTree>
    <p:extLst>
      <p:ext uri="{BB962C8B-B14F-4D97-AF65-F5344CB8AC3E}">
        <p14:creationId xmlns:p14="http://schemas.microsoft.com/office/powerpoint/2010/main" xmlns="" val="11466568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lt Başlık 6"/>
          <p:cNvSpPr>
            <a:spLocks noGrp="1"/>
          </p:cNvSpPr>
          <p:nvPr>
            <p:ph type="subTitle" idx="1"/>
          </p:nvPr>
        </p:nvSpPr>
        <p:spPr>
          <a:xfrm>
            <a:off x="2051720" y="260648"/>
            <a:ext cx="6552728" cy="6242934"/>
          </a:xfrm>
        </p:spPr>
        <p:txBody>
          <a:bodyPr>
            <a:normAutofit/>
          </a:bodyPr>
          <a:lstStyle/>
          <a:p>
            <a:endParaRPr lang="tr-TR" sz="2000" dirty="0" smtClean="0">
              <a:solidFill>
                <a:srgbClr val="FF0000"/>
              </a:solidFill>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graphicFrame>
        <p:nvGraphicFramePr>
          <p:cNvPr id="3" name="Tablo 2"/>
          <p:cNvGraphicFramePr>
            <a:graphicFrameLocks noGrp="1"/>
          </p:cNvGraphicFramePr>
          <p:nvPr>
            <p:extLst>
              <p:ext uri="{D42A27DB-BD31-4B8C-83A1-F6EECF244321}">
                <p14:modId xmlns:p14="http://schemas.microsoft.com/office/powerpoint/2010/main" xmlns="" val="1321150149"/>
              </p:ext>
            </p:extLst>
          </p:nvPr>
        </p:nvGraphicFramePr>
        <p:xfrm>
          <a:off x="2051720" y="260652"/>
          <a:ext cx="6552729" cy="6192680"/>
        </p:xfrm>
        <a:graphic>
          <a:graphicData uri="http://schemas.openxmlformats.org/drawingml/2006/table">
            <a:tbl>
              <a:tblPr>
                <a:tableStyleId>{5C22544A-7EE6-4342-B048-85BDC9FD1C3A}</a:tableStyleId>
              </a:tblPr>
              <a:tblGrid>
                <a:gridCol w="1094163"/>
                <a:gridCol w="1094163"/>
                <a:gridCol w="1090080"/>
                <a:gridCol w="1090080"/>
                <a:gridCol w="1090080"/>
                <a:gridCol w="1094163"/>
              </a:tblGrid>
              <a:tr h="238180">
                <a:tc>
                  <a:txBody>
                    <a:bodyPr/>
                    <a:lstStyle/>
                    <a:p>
                      <a:pPr algn="ctr" fontAlgn="ctr"/>
                      <a:r>
                        <a:rPr lang="tr-TR" sz="800" b="1" u="none" strike="noStrike" dirty="0">
                          <a:solidFill>
                            <a:srgbClr val="FF0000"/>
                          </a:solidFill>
                          <a:effectLst/>
                        </a:rPr>
                        <a:t>ÖĞRENCİ SAYISI</a:t>
                      </a:r>
                      <a:endParaRPr lang="tr-TR" sz="800" b="1" i="0" u="none" strike="noStrike" dirty="0">
                        <a:solidFill>
                          <a:srgbClr val="FF0000"/>
                        </a:solidFill>
                        <a:effectLst/>
                        <a:latin typeface="Calibri"/>
                      </a:endParaRPr>
                    </a:p>
                  </a:txBody>
                  <a:tcPr marL="8700" marR="8700" marT="8700" marB="0" anchor="ctr"/>
                </a:tc>
                <a:tc>
                  <a:txBody>
                    <a:bodyPr/>
                    <a:lstStyle/>
                    <a:p>
                      <a:pPr algn="l" fontAlgn="ctr"/>
                      <a:r>
                        <a:rPr lang="tr-TR" sz="1200" b="1" i="0" u="none" strike="noStrike" dirty="0" smtClean="0">
                          <a:solidFill>
                            <a:srgbClr val="FF0000"/>
                          </a:solidFill>
                          <a:effectLst/>
                          <a:latin typeface="+mn-lt"/>
                        </a:rPr>
                        <a:t>30+</a:t>
                      </a:r>
                      <a:r>
                        <a:rPr lang="tr-TR" sz="1200" b="1" i="0" u="none" strike="noStrike" baseline="0" dirty="0" smtClean="0">
                          <a:solidFill>
                            <a:srgbClr val="FF0000"/>
                          </a:solidFill>
                          <a:effectLst/>
                          <a:latin typeface="+mn-lt"/>
                        </a:rPr>
                        <a:t> (32)</a:t>
                      </a:r>
                      <a:endParaRPr lang="tr-TR" sz="1200" b="1" i="0" u="none" strike="noStrike" dirty="0">
                        <a:solidFill>
                          <a:srgbClr val="FF0000"/>
                        </a:solidFill>
                        <a:effectLst/>
                        <a:latin typeface="Calibri"/>
                      </a:endParaRPr>
                    </a:p>
                  </a:txBody>
                  <a:tcPr marL="8700" marR="8700" marT="8700" marB="0" anchor="ctr"/>
                </a:tc>
                <a:tc gridSpan="2">
                  <a:txBody>
                    <a:bodyPr/>
                    <a:lstStyle/>
                    <a:p>
                      <a:pPr algn="l" fontAlgn="ctr"/>
                      <a:r>
                        <a:rPr lang="tr-TR" sz="1200" b="1" u="none" strike="noStrike">
                          <a:solidFill>
                            <a:srgbClr val="FF0000"/>
                          </a:solidFill>
                          <a:effectLst/>
                          <a:latin typeface="+mj-lt"/>
                        </a:rPr>
                        <a:t>NOT ARALIĞI</a:t>
                      </a:r>
                      <a:endParaRPr lang="tr-TR" sz="1200" b="1" i="0" u="none" strike="noStrike">
                        <a:solidFill>
                          <a:srgbClr val="FF0000"/>
                        </a:solidFill>
                        <a:effectLst/>
                        <a:latin typeface="+mj-lt"/>
                      </a:endParaRPr>
                    </a:p>
                  </a:txBody>
                  <a:tcPr marL="6017" marR="6017" marT="6017" marB="0" anchor="ctr"/>
                </a:tc>
                <a:tc hMerge="1">
                  <a:txBody>
                    <a:bodyPr/>
                    <a:lstStyle/>
                    <a:p>
                      <a:endParaRPr lang="tr-TR"/>
                    </a:p>
                  </a:txBody>
                  <a:tcPr/>
                </a:tc>
                <a:tc gridSpan="2">
                  <a:txBody>
                    <a:bodyPr/>
                    <a:lstStyle/>
                    <a:p>
                      <a:pPr algn="l" fontAlgn="ctr"/>
                      <a:r>
                        <a:rPr lang="tr-TR" sz="1200" b="1" u="none" strike="noStrike" dirty="0">
                          <a:solidFill>
                            <a:srgbClr val="FF0000"/>
                          </a:solidFill>
                          <a:effectLst/>
                          <a:latin typeface="+mj-lt"/>
                        </a:rPr>
                        <a:t>47,50-52,49</a:t>
                      </a:r>
                      <a:endParaRPr lang="tr-TR" sz="1200" b="1" i="0" u="none" strike="noStrike" dirty="0">
                        <a:solidFill>
                          <a:srgbClr val="FF0000"/>
                        </a:solidFill>
                        <a:effectLst/>
                        <a:latin typeface="+mj-lt"/>
                      </a:endParaRPr>
                    </a:p>
                  </a:txBody>
                  <a:tcPr marL="6017" marR="6017" marT="6017" marB="0" anchor="ctr"/>
                </a:tc>
                <a:tc hMerge="1">
                  <a:txBody>
                    <a:bodyPr/>
                    <a:lstStyle/>
                    <a:p>
                      <a:endParaRPr lang="tr-TR"/>
                    </a:p>
                  </a:txBody>
                  <a:tcPr/>
                </a:tc>
              </a:tr>
              <a:tr h="134103">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r>
              <a:tr h="279182">
                <a:tc>
                  <a:txBody>
                    <a:bodyPr/>
                    <a:lstStyle/>
                    <a:p>
                      <a:pPr algn="ctr" fontAlgn="ctr"/>
                      <a:r>
                        <a:rPr lang="tr-TR" sz="500" u="none" strike="noStrike">
                          <a:effectLst/>
                        </a:rPr>
                        <a:t>HAM NOT</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Z</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T=(z*10)+50</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T Skor</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HARF NOTU</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DAĞILIM (ÖĞRENCI SAYISI)</a:t>
                      </a:r>
                      <a:endParaRPr lang="tr-TR" sz="5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90,00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2,45784</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74,57842663</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74,58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AA</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1</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70,00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1,28891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62,88911257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62,89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BA</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1</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68,20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1,18371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61,83707430</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61,84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5</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68,00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1,17202</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61,72018116</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61,72</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63,70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0,92070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59,20697864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59,21</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0,82134</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58,21338694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58,21</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61,40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0,78627</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57,86270752</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57,86</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57,60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0,56417</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55,64173785</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55,64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9</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56,80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0,51742</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55,17416528</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55,17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56,40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0,49404</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54,94037900</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54,94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56,30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0,48819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54,88193243</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54,88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56,20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0,48235</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54,82348586</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54,82</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55,60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0,44728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54,47280644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54,47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55,00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0,41221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54,12212702</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54,12</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54,00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0,35377</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53,53766131</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53,54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52,35</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0,25733</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52,57329290</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52,57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48,40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0,02647</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50,26465338</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50,26</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3</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44,92</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-0,17693</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48,23071273</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48,23</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44,10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-0,22485</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47,75145085</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47,75</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42,80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-0,30084</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46,99164544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46,99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7</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42,60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-0,31252</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46,87475230</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46,87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42,00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-0,34759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46,52407288</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46,52</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41,24</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-0,39201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46,07987894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46,08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40,50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-0,43526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45,64737432</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45,65</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38,20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-0,56969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44,30310320</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44,30</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35,00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-0,75672</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42,43281295</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42,43</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30,00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-1,04895</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39,51048444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39,51</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DD</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2</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26,40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-1,25936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37,40640790</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37,41</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25,00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-1,34118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36,58815592</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36,59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2</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24,00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-1,39963</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36,00369022</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36,00</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13,60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-2,00748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29,92524690</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29,93</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FF</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2</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12,00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-2,10099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28,99010178</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28,99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FF</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34103">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r>
              <a:tr h="238180">
                <a:tc>
                  <a:txBody>
                    <a:bodyPr/>
                    <a:lstStyle/>
                    <a:p>
                      <a:pPr algn="ctr" fontAlgn="ctr"/>
                      <a:r>
                        <a:rPr lang="tr-TR" sz="900" u="none" strike="noStrike">
                          <a:effectLst/>
                        </a:rPr>
                        <a:t>47,95</a:t>
                      </a:r>
                      <a:endParaRPr lang="tr-TR" sz="900" b="1" i="0" u="none" strike="noStrike">
                        <a:solidFill>
                          <a:srgbClr val="000000"/>
                        </a:solidFill>
                        <a:effectLst/>
                        <a:latin typeface="Calibri"/>
                      </a:endParaRPr>
                    </a:p>
                  </a:txBody>
                  <a:tcPr marL="6017" marR="6017" marT="6017" marB="0" anchor="ctr"/>
                </a:tc>
                <a:tc gridSpan="2">
                  <a:txBody>
                    <a:bodyPr/>
                    <a:lstStyle/>
                    <a:p>
                      <a:pPr algn="l" fontAlgn="ctr"/>
                      <a:r>
                        <a:rPr lang="tr-TR" sz="800" u="none" strike="noStrike">
                          <a:effectLst/>
                        </a:rPr>
                        <a:t>NOT ORTALAMASI</a:t>
                      </a:r>
                      <a:endParaRPr lang="tr-TR" sz="800" b="1" i="0" u="none" strike="noStrike">
                        <a:solidFill>
                          <a:srgbClr val="000000"/>
                        </a:solidFill>
                        <a:effectLst/>
                        <a:latin typeface="Calibri"/>
                      </a:endParaRPr>
                    </a:p>
                  </a:txBody>
                  <a:tcPr marL="6017" marR="6017" marT="6017" marB="0" anchor="ctr"/>
                </a:tc>
                <a:tc hMerge="1">
                  <a:txBody>
                    <a:bodyPr/>
                    <a:lstStyle/>
                    <a:p>
                      <a:endParaRPr lang="tr-TR"/>
                    </a:p>
                  </a:txBody>
                  <a:tcPr/>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r>
              <a:tr h="297316">
                <a:tc>
                  <a:txBody>
                    <a:bodyPr/>
                    <a:lstStyle/>
                    <a:p>
                      <a:pPr algn="ctr" fontAlgn="ctr"/>
                      <a:r>
                        <a:rPr lang="tr-TR" sz="900" u="none" strike="noStrike">
                          <a:effectLst/>
                        </a:rPr>
                        <a:t>17,11</a:t>
                      </a:r>
                      <a:endParaRPr lang="tr-TR" sz="900" b="1" i="0" u="none" strike="noStrike">
                        <a:solidFill>
                          <a:srgbClr val="000000"/>
                        </a:solidFill>
                        <a:effectLst/>
                        <a:latin typeface="Calibri"/>
                      </a:endParaRPr>
                    </a:p>
                  </a:txBody>
                  <a:tcPr marL="6017" marR="6017" marT="6017" marB="0" anchor="ctr"/>
                </a:tc>
                <a:tc gridSpan="2">
                  <a:txBody>
                    <a:bodyPr/>
                    <a:lstStyle/>
                    <a:p>
                      <a:pPr algn="l" fontAlgn="ctr"/>
                      <a:r>
                        <a:rPr lang="tr-TR" sz="800" u="none" strike="noStrike">
                          <a:effectLst/>
                        </a:rPr>
                        <a:t>STANDART SAPMA (S)</a:t>
                      </a:r>
                      <a:endParaRPr lang="tr-TR" sz="800" b="1" i="0" u="none" strike="noStrike">
                        <a:solidFill>
                          <a:srgbClr val="000000"/>
                        </a:solidFill>
                        <a:effectLst/>
                        <a:latin typeface="Calibri"/>
                      </a:endParaRPr>
                    </a:p>
                  </a:txBody>
                  <a:tcPr marL="6017" marR="6017" marT="6017" marB="0" anchor="ctr"/>
                </a:tc>
                <a:tc hMerge="1">
                  <a:txBody>
                    <a:bodyPr/>
                    <a:lstStyle/>
                    <a:p>
                      <a:endParaRPr lang="tr-TR"/>
                    </a:p>
                  </a:txBody>
                  <a:tcPr/>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dirty="0">
                        <a:solidFill>
                          <a:srgbClr val="000000"/>
                        </a:solidFill>
                        <a:effectLst/>
                        <a:latin typeface="Calibri"/>
                      </a:endParaRPr>
                    </a:p>
                  </a:txBody>
                  <a:tcPr marL="6017" marR="6017" marT="6017" marB="0" anchor="b"/>
                </a:tc>
              </a:tr>
            </a:tbl>
          </a:graphicData>
        </a:graphic>
      </p:graphicFrame>
    </p:spTree>
    <p:extLst>
      <p:ext uri="{BB962C8B-B14F-4D97-AF65-F5344CB8AC3E}">
        <p14:creationId xmlns:p14="http://schemas.microsoft.com/office/powerpoint/2010/main" xmlns="" val="10839459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lt Başlık 6"/>
          <p:cNvSpPr>
            <a:spLocks noGrp="1"/>
          </p:cNvSpPr>
          <p:nvPr>
            <p:ph type="subTitle" idx="1"/>
          </p:nvPr>
        </p:nvSpPr>
        <p:spPr>
          <a:xfrm>
            <a:off x="2051720" y="260648"/>
            <a:ext cx="6552728" cy="6242934"/>
          </a:xfrm>
        </p:spPr>
        <p:txBody>
          <a:bodyPr>
            <a:normAutofit/>
          </a:bodyPr>
          <a:lstStyle/>
          <a:p>
            <a:endParaRPr lang="tr-TR" sz="2000" dirty="0" smtClean="0">
              <a:solidFill>
                <a:srgbClr val="FF0000"/>
              </a:solidFill>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graphicFrame>
        <p:nvGraphicFramePr>
          <p:cNvPr id="5" name="Tablo 4"/>
          <p:cNvGraphicFramePr>
            <a:graphicFrameLocks noGrp="1"/>
          </p:cNvGraphicFramePr>
          <p:nvPr>
            <p:extLst>
              <p:ext uri="{D42A27DB-BD31-4B8C-83A1-F6EECF244321}">
                <p14:modId xmlns:p14="http://schemas.microsoft.com/office/powerpoint/2010/main" xmlns="" val="4190786402"/>
              </p:ext>
            </p:extLst>
          </p:nvPr>
        </p:nvGraphicFramePr>
        <p:xfrm>
          <a:off x="2123728" y="332656"/>
          <a:ext cx="6480720" cy="6192680"/>
        </p:xfrm>
        <a:graphic>
          <a:graphicData uri="http://schemas.openxmlformats.org/drawingml/2006/table">
            <a:tbl>
              <a:tblPr>
                <a:tableStyleId>{5C22544A-7EE6-4342-B048-85BDC9FD1C3A}</a:tableStyleId>
              </a:tblPr>
              <a:tblGrid>
                <a:gridCol w="1082139"/>
                <a:gridCol w="1082139"/>
                <a:gridCol w="1078101"/>
                <a:gridCol w="1078101"/>
                <a:gridCol w="1078101"/>
                <a:gridCol w="1082139"/>
              </a:tblGrid>
              <a:tr h="238180">
                <a:tc>
                  <a:txBody>
                    <a:bodyPr/>
                    <a:lstStyle/>
                    <a:p>
                      <a:pPr algn="ctr" fontAlgn="ctr"/>
                      <a:r>
                        <a:rPr lang="tr-TR" sz="800" b="1" u="none" strike="noStrike" dirty="0">
                          <a:solidFill>
                            <a:srgbClr val="FF0000"/>
                          </a:solidFill>
                          <a:effectLst/>
                        </a:rPr>
                        <a:t>ÖĞRENCİ SAYISI</a:t>
                      </a:r>
                      <a:endParaRPr lang="tr-TR" sz="800" b="1" i="0" u="none" strike="noStrike" dirty="0">
                        <a:solidFill>
                          <a:srgbClr val="FF0000"/>
                        </a:solidFill>
                        <a:effectLst/>
                        <a:latin typeface="Calibri"/>
                      </a:endParaRPr>
                    </a:p>
                  </a:txBody>
                  <a:tcPr marL="8700" marR="8700" marT="8700" marB="0" anchor="ctr"/>
                </a:tc>
                <a:tc>
                  <a:txBody>
                    <a:bodyPr/>
                    <a:lstStyle/>
                    <a:p>
                      <a:pPr algn="l" fontAlgn="ctr"/>
                      <a:r>
                        <a:rPr lang="tr-TR" sz="1200" b="1" i="0" u="none" strike="noStrike" dirty="0" smtClean="0">
                          <a:solidFill>
                            <a:srgbClr val="FF0000"/>
                          </a:solidFill>
                          <a:effectLst/>
                          <a:latin typeface="+mn-lt"/>
                        </a:rPr>
                        <a:t>30+</a:t>
                      </a:r>
                      <a:r>
                        <a:rPr lang="tr-TR" sz="1200" b="1" i="0" u="none" strike="noStrike" baseline="0" dirty="0" smtClean="0">
                          <a:solidFill>
                            <a:srgbClr val="FF0000"/>
                          </a:solidFill>
                          <a:effectLst/>
                          <a:latin typeface="+mn-lt"/>
                        </a:rPr>
                        <a:t> (32)</a:t>
                      </a:r>
                      <a:endParaRPr lang="tr-TR" sz="1200" b="1" i="0" u="none" strike="noStrike" dirty="0">
                        <a:solidFill>
                          <a:srgbClr val="FF0000"/>
                        </a:solidFill>
                        <a:effectLst/>
                        <a:latin typeface="Calibri"/>
                      </a:endParaRPr>
                    </a:p>
                  </a:txBody>
                  <a:tcPr marL="8700" marR="8700" marT="8700" marB="0" anchor="ctr"/>
                </a:tc>
                <a:tc gridSpan="2">
                  <a:txBody>
                    <a:bodyPr/>
                    <a:lstStyle/>
                    <a:p>
                      <a:pPr algn="l" fontAlgn="ctr"/>
                      <a:r>
                        <a:rPr lang="tr-TR" sz="700" u="none" strike="noStrike">
                          <a:effectLst/>
                        </a:rPr>
                        <a:t>NOT ARALIĞI</a:t>
                      </a:r>
                      <a:endParaRPr lang="tr-TR" sz="700" b="1" i="0" u="none" strike="noStrike">
                        <a:solidFill>
                          <a:srgbClr val="000000"/>
                        </a:solidFill>
                        <a:effectLst/>
                        <a:latin typeface="Calibri"/>
                      </a:endParaRPr>
                    </a:p>
                  </a:txBody>
                  <a:tcPr marL="6017" marR="6017" marT="6017" marB="0" anchor="ctr"/>
                </a:tc>
                <a:tc hMerge="1">
                  <a:txBody>
                    <a:bodyPr/>
                    <a:lstStyle/>
                    <a:p>
                      <a:endParaRPr lang="tr-TR"/>
                    </a:p>
                  </a:txBody>
                  <a:tcPr/>
                </a:tc>
                <a:tc gridSpan="2">
                  <a:txBody>
                    <a:bodyPr/>
                    <a:lstStyle/>
                    <a:p>
                      <a:pPr algn="l" fontAlgn="ctr"/>
                      <a:r>
                        <a:rPr lang="tr-TR" sz="1000" u="none" strike="noStrike">
                          <a:effectLst/>
                        </a:rPr>
                        <a:t>42,50-47,49</a:t>
                      </a:r>
                      <a:endParaRPr lang="tr-TR" sz="1000" b="1" i="0" u="none" strike="noStrike">
                        <a:solidFill>
                          <a:srgbClr val="000000"/>
                        </a:solidFill>
                        <a:effectLst/>
                        <a:latin typeface="Calibri"/>
                      </a:endParaRPr>
                    </a:p>
                  </a:txBody>
                  <a:tcPr marL="6017" marR="6017" marT="6017" marB="0" anchor="ctr"/>
                </a:tc>
                <a:tc hMerge="1">
                  <a:txBody>
                    <a:bodyPr/>
                    <a:lstStyle/>
                    <a:p>
                      <a:endParaRPr lang="tr-TR"/>
                    </a:p>
                  </a:txBody>
                  <a:tcPr/>
                </a:tc>
              </a:tr>
              <a:tr h="134103">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r>
              <a:tr h="279182">
                <a:tc>
                  <a:txBody>
                    <a:bodyPr/>
                    <a:lstStyle/>
                    <a:p>
                      <a:pPr algn="ctr" fontAlgn="ctr"/>
                      <a:r>
                        <a:rPr lang="tr-TR" sz="500" u="none" strike="noStrike">
                          <a:effectLst/>
                        </a:rPr>
                        <a:t>HAM NOT</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Z</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T=(z*10)+50</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T Skor</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HARF NOTU</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DAĞILIM (ÖĞRENCI SAYISI)</a:t>
                      </a:r>
                      <a:endParaRPr lang="tr-TR" sz="5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90,00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2,31289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73,12885737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73,13</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AA</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1</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74,00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1,51598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65,15982980</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65,16</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BA</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2</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73,00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1,46618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64,66176558</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64,66</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BA</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71,00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1,36656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63,66563713</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63,67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3</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68,00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1,21714</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62,17144446</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62,17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60,30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0,83363</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58,33634994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58,34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58,90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0,76391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57,63906003</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57,64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6</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56,60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0,64935</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56,49351231</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56,49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56,40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0,63939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56,39389947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56,39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54,60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0,54974</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55,49738387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55,50</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54,50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0,54476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55,44757744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55,45</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54,00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0,51985</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55,19854533</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55,20</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50,10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0,32561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53,25609486</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53,26</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7</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46,50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0,14631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51,46306366</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51,46</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46,00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0,12140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51,21403154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51,21</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45,60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0,10148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51,01480586</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51,01</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44,80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0,06164</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50,61635448</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50,62</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42,20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-0,06786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49,32138750</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49,32</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42,00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-0,07782</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49,22177465</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49,22</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36,00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-0,37666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46,23338931</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46,23</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2</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34,60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-0,44639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45,53609940</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45,54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30,00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-0,67550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43,24500397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43,25</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DD</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6</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28,60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-0,74523</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42,54771406</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42,55</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26,10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-0,86974</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41,30255350</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41,30</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25,00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-0,92453</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40,75468285</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40,75</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23,80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-0,98430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40,15700579</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40,16</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23,60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-0,99426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40,05739294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40,06</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18,00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-1,27318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37,26823329</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37,27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5</a:t>
                      </a: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17,00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-1,32298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36,77016907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36,77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16,80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-1,33294</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36,67055622</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36,67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14,00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-1,47240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35,27597640</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35,28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2238">
                <a:tc>
                  <a:txBody>
                    <a:bodyPr/>
                    <a:lstStyle/>
                    <a:p>
                      <a:pPr algn="ctr" fontAlgn="ctr"/>
                      <a:r>
                        <a:rPr lang="tr-TR" sz="700" u="none" strike="noStrike">
                          <a:effectLst/>
                        </a:rPr>
                        <a:t>12,00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-1,57202</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34,27984795</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34,28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34103">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r>
              <a:tr h="238180">
                <a:tc>
                  <a:txBody>
                    <a:bodyPr/>
                    <a:lstStyle/>
                    <a:p>
                      <a:pPr algn="ctr" fontAlgn="ctr"/>
                      <a:r>
                        <a:rPr lang="tr-TR" sz="900" u="none" strike="noStrike">
                          <a:effectLst/>
                        </a:rPr>
                        <a:t>43,56</a:t>
                      </a:r>
                      <a:endParaRPr lang="tr-TR" sz="900" b="1" i="0" u="none" strike="noStrike">
                        <a:solidFill>
                          <a:srgbClr val="000000"/>
                        </a:solidFill>
                        <a:effectLst/>
                        <a:latin typeface="Calibri"/>
                      </a:endParaRPr>
                    </a:p>
                  </a:txBody>
                  <a:tcPr marL="6017" marR="6017" marT="6017" marB="0" anchor="ctr"/>
                </a:tc>
                <a:tc gridSpan="2">
                  <a:txBody>
                    <a:bodyPr/>
                    <a:lstStyle/>
                    <a:p>
                      <a:pPr algn="l" fontAlgn="ctr"/>
                      <a:r>
                        <a:rPr lang="tr-TR" sz="800" u="none" strike="noStrike">
                          <a:effectLst/>
                        </a:rPr>
                        <a:t>NOT ORTALAMASI</a:t>
                      </a:r>
                      <a:endParaRPr lang="tr-TR" sz="800" b="1" i="0" u="none" strike="noStrike">
                        <a:solidFill>
                          <a:srgbClr val="000000"/>
                        </a:solidFill>
                        <a:effectLst/>
                        <a:latin typeface="Calibri"/>
                      </a:endParaRPr>
                    </a:p>
                  </a:txBody>
                  <a:tcPr marL="6017" marR="6017" marT="6017" marB="0" anchor="ctr"/>
                </a:tc>
                <a:tc hMerge="1">
                  <a:txBody>
                    <a:bodyPr/>
                    <a:lstStyle/>
                    <a:p>
                      <a:endParaRPr lang="tr-TR"/>
                    </a:p>
                  </a:txBody>
                  <a:tcPr/>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r>
              <a:tr h="297316">
                <a:tc>
                  <a:txBody>
                    <a:bodyPr/>
                    <a:lstStyle/>
                    <a:p>
                      <a:pPr algn="ctr" fontAlgn="ctr"/>
                      <a:r>
                        <a:rPr lang="tr-TR" sz="900" u="none" strike="noStrike">
                          <a:effectLst/>
                        </a:rPr>
                        <a:t>20,08</a:t>
                      </a:r>
                      <a:endParaRPr lang="tr-TR" sz="900" b="1" i="0" u="none" strike="noStrike">
                        <a:solidFill>
                          <a:srgbClr val="000000"/>
                        </a:solidFill>
                        <a:effectLst/>
                        <a:latin typeface="Calibri"/>
                      </a:endParaRPr>
                    </a:p>
                  </a:txBody>
                  <a:tcPr marL="6017" marR="6017" marT="6017" marB="0" anchor="ctr"/>
                </a:tc>
                <a:tc gridSpan="2">
                  <a:txBody>
                    <a:bodyPr/>
                    <a:lstStyle/>
                    <a:p>
                      <a:pPr algn="l" fontAlgn="ctr"/>
                      <a:r>
                        <a:rPr lang="tr-TR" sz="800" u="none" strike="noStrike">
                          <a:effectLst/>
                        </a:rPr>
                        <a:t>STANDART SAPMA (S)</a:t>
                      </a:r>
                      <a:endParaRPr lang="tr-TR" sz="800" b="1" i="0" u="none" strike="noStrike">
                        <a:solidFill>
                          <a:srgbClr val="000000"/>
                        </a:solidFill>
                        <a:effectLst/>
                        <a:latin typeface="Calibri"/>
                      </a:endParaRPr>
                    </a:p>
                  </a:txBody>
                  <a:tcPr marL="6017" marR="6017" marT="6017" marB="0" anchor="ctr"/>
                </a:tc>
                <a:tc hMerge="1">
                  <a:txBody>
                    <a:bodyPr/>
                    <a:lstStyle/>
                    <a:p>
                      <a:endParaRPr lang="tr-TR"/>
                    </a:p>
                  </a:txBody>
                  <a:tcPr/>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dirty="0">
                        <a:solidFill>
                          <a:srgbClr val="000000"/>
                        </a:solidFill>
                        <a:effectLst/>
                        <a:latin typeface="Calibri"/>
                      </a:endParaRPr>
                    </a:p>
                  </a:txBody>
                  <a:tcPr marL="6017" marR="6017" marT="6017" marB="0" anchor="b"/>
                </a:tc>
              </a:tr>
            </a:tbl>
          </a:graphicData>
        </a:graphic>
      </p:graphicFrame>
    </p:spTree>
    <p:extLst>
      <p:ext uri="{BB962C8B-B14F-4D97-AF65-F5344CB8AC3E}">
        <p14:creationId xmlns:p14="http://schemas.microsoft.com/office/powerpoint/2010/main" xmlns="" val="24740504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lt Başlık 6"/>
          <p:cNvSpPr>
            <a:spLocks noGrp="1"/>
          </p:cNvSpPr>
          <p:nvPr>
            <p:ph type="subTitle" idx="1"/>
          </p:nvPr>
        </p:nvSpPr>
        <p:spPr>
          <a:xfrm>
            <a:off x="2051720" y="260648"/>
            <a:ext cx="6552728" cy="6242934"/>
          </a:xfrm>
        </p:spPr>
        <p:txBody>
          <a:bodyPr>
            <a:normAutofit/>
          </a:bodyPr>
          <a:lstStyle/>
          <a:p>
            <a:endParaRPr lang="tr-TR" sz="2000" dirty="0" smtClean="0">
              <a:solidFill>
                <a:srgbClr val="FF0000"/>
              </a:solidFill>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graphicFrame>
        <p:nvGraphicFramePr>
          <p:cNvPr id="3" name="Tablo 2"/>
          <p:cNvGraphicFramePr>
            <a:graphicFrameLocks noGrp="1"/>
          </p:cNvGraphicFramePr>
          <p:nvPr>
            <p:extLst>
              <p:ext uri="{D42A27DB-BD31-4B8C-83A1-F6EECF244321}">
                <p14:modId xmlns:p14="http://schemas.microsoft.com/office/powerpoint/2010/main" xmlns="" val="3117375355"/>
              </p:ext>
            </p:extLst>
          </p:nvPr>
        </p:nvGraphicFramePr>
        <p:xfrm>
          <a:off x="2051720" y="260652"/>
          <a:ext cx="6552729" cy="6264680"/>
        </p:xfrm>
        <a:graphic>
          <a:graphicData uri="http://schemas.openxmlformats.org/drawingml/2006/table">
            <a:tbl>
              <a:tblPr>
                <a:tableStyleId>{5C22544A-7EE6-4342-B048-85BDC9FD1C3A}</a:tableStyleId>
              </a:tblPr>
              <a:tblGrid>
                <a:gridCol w="1094163"/>
                <a:gridCol w="1094163"/>
                <a:gridCol w="1090080"/>
                <a:gridCol w="1090080"/>
                <a:gridCol w="1090080"/>
                <a:gridCol w="1094163"/>
              </a:tblGrid>
              <a:tr h="240949">
                <a:tc>
                  <a:txBody>
                    <a:bodyPr/>
                    <a:lstStyle/>
                    <a:p>
                      <a:pPr algn="ctr" fontAlgn="ctr"/>
                      <a:r>
                        <a:rPr lang="tr-TR" sz="800" b="1" u="none" strike="noStrike" dirty="0">
                          <a:solidFill>
                            <a:srgbClr val="FF0000"/>
                          </a:solidFill>
                          <a:effectLst/>
                        </a:rPr>
                        <a:t>ÖĞRENCİ SAYISI</a:t>
                      </a:r>
                      <a:endParaRPr lang="tr-TR" sz="800" b="1" i="0" u="none" strike="noStrike" dirty="0">
                        <a:solidFill>
                          <a:srgbClr val="FF0000"/>
                        </a:solidFill>
                        <a:effectLst/>
                        <a:latin typeface="Calibri"/>
                      </a:endParaRPr>
                    </a:p>
                  </a:txBody>
                  <a:tcPr marL="8700" marR="8700" marT="8700" marB="0" anchor="ctr"/>
                </a:tc>
                <a:tc>
                  <a:txBody>
                    <a:bodyPr/>
                    <a:lstStyle/>
                    <a:p>
                      <a:pPr algn="l" fontAlgn="ctr"/>
                      <a:r>
                        <a:rPr lang="tr-TR" sz="1200" b="1" i="0" u="none" strike="noStrike" dirty="0" smtClean="0">
                          <a:solidFill>
                            <a:srgbClr val="FF0000"/>
                          </a:solidFill>
                          <a:effectLst/>
                          <a:latin typeface="+mn-lt"/>
                        </a:rPr>
                        <a:t>30+</a:t>
                      </a:r>
                      <a:r>
                        <a:rPr lang="tr-TR" sz="1200" b="1" i="0" u="none" strike="noStrike" baseline="0" dirty="0" smtClean="0">
                          <a:solidFill>
                            <a:srgbClr val="FF0000"/>
                          </a:solidFill>
                          <a:effectLst/>
                          <a:latin typeface="+mn-lt"/>
                        </a:rPr>
                        <a:t> (32)</a:t>
                      </a:r>
                      <a:endParaRPr lang="tr-TR" sz="1200" b="1" i="0" u="none" strike="noStrike" dirty="0">
                        <a:solidFill>
                          <a:srgbClr val="FF0000"/>
                        </a:solidFill>
                        <a:effectLst/>
                        <a:latin typeface="Calibri"/>
                      </a:endParaRPr>
                    </a:p>
                  </a:txBody>
                  <a:tcPr marL="8700" marR="8700" marT="8700" marB="0" anchor="ctr"/>
                </a:tc>
                <a:tc gridSpan="2">
                  <a:txBody>
                    <a:bodyPr/>
                    <a:lstStyle/>
                    <a:p>
                      <a:pPr algn="l" fontAlgn="ctr"/>
                      <a:r>
                        <a:rPr lang="tr-TR" sz="1200" b="1" u="none" strike="noStrike">
                          <a:solidFill>
                            <a:srgbClr val="FF0000"/>
                          </a:solidFill>
                          <a:effectLst/>
                          <a:latin typeface="+mj-lt"/>
                        </a:rPr>
                        <a:t>NOT ARALIĞI</a:t>
                      </a:r>
                      <a:endParaRPr lang="tr-TR" sz="1200" b="1" i="0" u="none" strike="noStrike">
                        <a:solidFill>
                          <a:srgbClr val="FF0000"/>
                        </a:solidFill>
                        <a:effectLst/>
                        <a:latin typeface="+mj-lt"/>
                      </a:endParaRPr>
                    </a:p>
                  </a:txBody>
                  <a:tcPr marL="6017" marR="6017" marT="6017" marB="0" anchor="ctr"/>
                </a:tc>
                <a:tc hMerge="1">
                  <a:txBody>
                    <a:bodyPr/>
                    <a:lstStyle/>
                    <a:p>
                      <a:endParaRPr lang="tr-TR"/>
                    </a:p>
                  </a:txBody>
                  <a:tcPr/>
                </a:tc>
                <a:tc gridSpan="2">
                  <a:txBody>
                    <a:bodyPr/>
                    <a:lstStyle/>
                    <a:p>
                      <a:pPr algn="l" fontAlgn="ctr"/>
                      <a:r>
                        <a:rPr lang="tr-TR" sz="1200" b="1" u="none" strike="noStrike" dirty="0">
                          <a:solidFill>
                            <a:srgbClr val="FF0000"/>
                          </a:solidFill>
                          <a:effectLst/>
                          <a:latin typeface="+mj-lt"/>
                        </a:rPr>
                        <a:t>00,00-42,49</a:t>
                      </a:r>
                      <a:endParaRPr lang="tr-TR" sz="1200" b="1" i="0" u="none" strike="noStrike" dirty="0">
                        <a:solidFill>
                          <a:srgbClr val="FF0000"/>
                        </a:solidFill>
                        <a:effectLst/>
                        <a:latin typeface="+mj-lt"/>
                      </a:endParaRPr>
                    </a:p>
                  </a:txBody>
                  <a:tcPr marL="6017" marR="6017" marT="6017" marB="0" anchor="ctr"/>
                </a:tc>
                <a:tc hMerge="1">
                  <a:txBody>
                    <a:bodyPr/>
                    <a:lstStyle/>
                    <a:p>
                      <a:endParaRPr lang="tr-TR"/>
                    </a:p>
                  </a:txBody>
                  <a:tcPr/>
                </a:tc>
              </a:tr>
              <a:tr h="135662">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dirty="0">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r>
              <a:tr h="282429">
                <a:tc>
                  <a:txBody>
                    <a:bodyPr/>
                    <a:lstStyle/>
                    <a:p>
                      <a:pPr algn="ctr" fontAlgn="ctr"/>
                      <a:r>
                        <a:rPr lang="tr-TR" sz="500" u="none" strike="noStrike">
                          <a:effectLst/>
                        </a:rPr>
                        <a:t>HAM NOT</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Z</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T=(z*10)+50</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T Skor</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HARF NOTU</a:t>
                      </a:r>
                      <a:endParaRPr lang="tr-TR" sz="500" b="1" i="0" u="none" strike="noStrike">
                        <a:solidFill>
                          <a:srgbClr val="000000"/>
                        </a:solidFill>
                        <a:effectLst/>
                        <a:latin typeface="Calibri"/>
                      </a:endParaRPr>
                    </a:p>
                  </a:txBody>
                  <a:tcPr marL="6017" marR="6017" marT="6017" marB="0" anchor="ctr"/>
                </a:tc>
                <a:tc>
                  <a:txBody>
                    <a:bodyPr/>
                    <a:lstStyle/>
                    <a:p>
                      <a:pPr algn="ctr" fontAlgn="ctr"/>
                      <a:r>
                        <a:rPr lang="tr-TR" sz="500" u="none" strike="noStrike">
                          <a:effectLst/>
                        </a:rPr>
                        <a:t>DAĞILIM (ÖĞRENCI SAYISI)</a:t>
                      </a:r>
                      <a:endParaRPr lang="tr-TR" sz="5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90,00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3,16389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81,63885338</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81,64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AA</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1</a:t>
                      </a: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68,00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1,82691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68,26909337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68,27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BA</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1</a:t>
                      </a: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62,60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1,49874</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64,98742501</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64,99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3</a:t>
                      </a: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56,70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1,14019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61,40189846</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61,40</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56,40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1,12196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61,21958355</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61,22</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BB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54,00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0,97611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59,76106427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59,76</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2</a:t>
                      </a: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52,40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0,87887</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58,78871809</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58,79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CB</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42,50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0,27723</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52,77232609</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52,77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5</a:t>
                      </a: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42,00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0,24685</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52,46846791</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52,47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40,80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0,17392</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51,73920827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51,74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40,20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0,13746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51,37457845</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51,37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39,60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0,10099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51,00994863</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51,01</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CC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38,00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0,00376</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50,03760245</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50,04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9</a:t>
                      </a: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37,24</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-0,04243</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49,57573801</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49,58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36,78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-0,07038</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49,29618849</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49,30</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36,40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-0,09347</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49,06525627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49,07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36,40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-0,09347</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49,06525627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49,07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35,60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-0,14209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48,57908318</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48,58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34,40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-0,21502</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47,84982354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47,85</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32,30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-0,34264</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46,57361918</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46,57</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32,00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-0,36087</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46,39130427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46,39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DC</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30,00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-0,48241</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45,17587154</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45,18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DD</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5</a:t>
                      </a: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28,50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-0,57357</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44,26429699</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44,26</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28,20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-0,59180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44,08198208</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44,08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26,00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-0,72550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42,74500608</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42,75</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26,00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-0,72550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42,74500608</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42,75</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DD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22,00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-0,96859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40,31414063</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40,31</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5</a:t>
                      </a: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22,00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-0,96859</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40,31414063</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40,31</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19,00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-1,15090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38,49099153</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38,49</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18,00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-1,21167</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37,88327517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37,88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18,00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-1,21167</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37,88327517</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37,88</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FD</a:t>
                      </a:r>
                      <a:endParaRPr lang="tr-TR" sz="700" b="0" i="0" u="none" strike="noStrike">
                        <a:solidFill>
                          <a:srgbClr val="000000"/>
                        </a:solidFill>
                        <a:effectLst/>
                        <a:latin typeface="Calibri"/>
                      </a:endParaRPr>
                    </a:p>
                  </a:txBody>
                  <a:tcPr marL="6017" marR="6017" marT="6017" marB="0" anchor="b"/>
                </a:tc>
                <a:tc>
                  <a:txBody>
                    <a:bodyPr/>
                    <a:lstStyle/>
                    <a:p>
                      <a:pPr algn="ctr" fontAlgn="ctr"/>
                      <a:endParaRPr lang="tr-TR" sz="800" b="1" i="0" u="none" strike="noStrike">
                        <a:solidFill>
                          <a:srgbClr val="000000"/>
                        </a:solidFill>
                        <a:effectLst/>
                        <a:latin typeface="Calibri"/>
                      </a:endParaRPr>
                    </a:p>
                  </a:txBody>
                  <a:tcPr marL="6017" marR="6017" marT="6017" marB="0" anchor="ctr"/>
                </a:tc>
              </a:tr>
              <a:tr h="154008">
                <a:tc>
                  <a:txBody>
                    <a:bodyPr/>
                    <a:lstStyle/>
                    <a:p>
                      <a:pPr algn="ctr" fontAlgn="ctr"/>
                      <a:r>
                        <a:rPr lang="tr-TR" sz="700" u="none" strike="noStrike">
                          <a:effectLst/>
                        </a:rPr>
                        <a:t>12,00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-1,57630</a:t>
                      </a:r>
                      <a:endParaRPr lang="tr-TR" sz="700" b="0" i="0" u="none" strike="noStrike">
                        <a:solidFill>
                          <a:srgbClr val="000000"/>
                        </a:solidFill>
                        <a:effectLst/>
                        <a:latin typeface="Calibri"/>
                      </a:endParaRPr>
                    </a:p>
                  </a:txBody>
                  <a:tcPr marL="6017" marR="6017" marT="6017" marB="0" anchor="ctr"/>
                </a:tc>
                <a:tc>
                  <a:txBody>
                    <a:bodyPr/>
                    <a:lstStyle/>
                    <a:p>
                      <a:pPr algn="r" fontAlgn="ctr"/>
                      <a:r>
                        <a:rPr lang="tr-TR" sz="700" u="none" strike="noStrike">
                          <a:effectLst/>
                        </a:rPr>
                        <a:t>34,23697699</a:t>
                      </a:r>
                      <a:endParaRPr lang="tr-TR" sz="700" b="0" i="0" u="none" strike="noStrike">
                        <a:solidFill>
                          <a:srgbClr val="000000"/>
                        </a:solidFill>
                        <a:effectLst/>
                        <a:latin typeface="Calibri"/>
                      </a:endParaRPr>
                    </a:p>
                  </a:txBody>
                  <a:tcPr marL="6017" marR="6017" marT="6017" marB="0" anchor="ctr"/>
                </a:tc>
                <a:tc>
                  <a:txBody>
                    <a:bodyPr/>
                    <a:lstStyle/>
                    <a:p>
                      <a:pPr algn="ctr" fontAlgn="ctr"/>
                      <a:r>
                        <a:rPr lang="tr-TR" sz="700" u="none" strike="noStrike">
                          <a:effectLst/>
                        </a:rPr>
                        <a:t>34,24</a:t>
                      </a:r>
                      <a:endParaRPr lang="tr-TR" sz="700" b="0" i="0" u="none" strike="noStrike">
                        <a:solidFill>
                          <a:srgbClr val="000000"/>
                        </a:solidFill>
                        <a:effectLst/>
                        <a:latin typeface="Calibri"/>
                      </a:endParaRPr>
                    </a:p>
                  </a:txBody>
                  <a:tcPr marL="6017" marR="6017" marT="6017" marB="0" anchor="ctr"/>
                </a:tc>
                <a:tc>
                  <a:txBody>
                    <a:bodyPr/>
                    <a:lstStyle/>
                    <a:p>
                      <a:pPr algn="ctr" fontAlgn="b"/>
                      <a:r>
                        <a:rPr lang="tr-TR" sz="700" u="none" strike="noStrike">
                          <a:effectLst/>
                        </a:rPr>
                        <a:t>FF</a:t>
                      </a:r>
                      <a:endParaRPr lang="tr-TR" sz="700" b="0" i="0" u="none" strike="noStrike">
                        <a:solidFill>
                          <a:srgbClr val="000000"/>
                        </a:solidFill>
                        <a:effectLst/>
                        <a:latin typeface="Calibri"/>
                      </a:endParaRPr>
                    </a:p>
                  </a:txBody>
                  <a:tcPr marL="6017" marR="6017" marT="6017" marB="0" anchor="b"/>
                </a:tc>
                <a:tc>
                  <a:txBody>
                    <a:bodyPr/>
                    <a:lstStyle/>
                    <a:p>
                      <a:pPr algn="ctr" fontAlgn="ctr"/>
                      <a:r>
                        <a:rPr lang="tr-TR" sz="800" u="none" strike="noStrike">
                          <a:effectLst/>
                        </a:rPr>
                        <a:t>1</a:t>
                      </a:r>
                      <a:endParaRPr lang="tr-TR" sz="800" b="1" i="0" u="none" strike="noStrike">
                        <a:solidFill>
                          <a:srgbClr val="000000"/>
                        </a:solidFill>
                        <a:effectLst/>
                        <a:latin typeface="Calibri"/>
                      </a:endParaRPr>
                    </a:p>
                  </a:txBody>
                  <a:tcPr marL="6017" marR="6017" marT="6017" marB="0" anchor="ctr"/>
                </a:tc>
              </a:tr>
              <a:tr h="135662">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r>
              <a:tr h="240949">
                <a:tc>
                  <a:txBody>
                    <a:bodyPr/>
                    <a:lstStyle/>
                    <a:p>
                      <a:pPr algn="ctr" fontAlgn="ctr"/>
                      <a:r>
                        <a:rPr lang="tr-TR" sz="1200" b="1" u="none" strike="noStrike" dirty="0">
                          <a:solidFill>
                            <a:srgbClr val="FF0000"/>
                          </a:solidFill>
                          <a:effectLst/>
                          <a:latin typeface="+mj-lt"/>
                        </a:rPr>
                        <a:t>37,94</a:t>
                      </a:r>
                      <a:endParaRPr lang="tr-TR" sz="1200" b="1" i="0" u="none" strike="noStrike" dirty="0">
                        <a:solidFill>
                          <a:srgbClr val="FF0000"/>
                        </a:solidFill>
                        <a:effectLst/>
                        <a:latin typeface="+mj-lt"/>
                      </a:endParaRPr>
                    </a:p>
                  </a:txBody>
                  <a:tcPr marL="6017" marR="6017" marT="6017" marB="0" anchor="ctr"/>
                </a:tc>
                <a:tc gridSpan="2">
                  <a:txBody>
                    <a:bodyPr/>
                    <a:lstStyle/>
                    <a:p>
                      <a:pPr algn="l" fontAlgn="ctr"/>
                      <a:r>
                        <a:rPr lang="tr-TR" sz="1200" b="1" u="none" strike="noStrike" dirty="0">
                          <a:solidFill>
                            <a:srgbClr val="FF0000"/>
                          </a:solidFill>
                          <a:effectLst/>
                          <a:latin typeface="+mj-lt"/>
                        </a:rPr>
                        <a:t>NOT ORTALAMASI</a:t>
                      </a:r>
                      <a:endParaRPr lang="tr-TR" sz="1200" b="1" i="0" u="none" strike="noStrike" dirty="0">
                        <a:solidFill>
                          <a:srgbClr val="FF0000"/>
                        </a:solidFill>
                        <a:effectLst/>
                        <a:latin typeface="+mj-lt"/>
                      </a:endParaRPr>
                    </a:p>
                  </a:txBody>
                  <a:tcPr marL="6017" marR="6017" marT="6017" marB="0" anchor="ctr"/>
                </a:tc>
                <a:tc hMerge="1">
                  <a:txBody>
                    <a:bodyPr/>
                    <a:lstStyle/>
                    <a:p>
                      <a:endParaRPr lang="tr-TR"/>
                    </a:p>
                  </a:txBody>
                  <a:tcPr/>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r>
              <a:tr h="300773">
                <a:tc>
                  <a:txBody>
                    <a:bodyPr/>
                    <a:lstStyle/>
                    <a:p>
                      <a:pPr algn="ctr" fontAlgn="ctr"/>
                      <a:r>
                        <a:rPr lang="tr-TR" sz="1200" b="1" u="none" strike="noStrike">
                          <a:solidFill>
                            <a:srgbClr val="FF0000"/>
                          </a:solidFill>
                          <a:effectLst/>
                          <a:latin typeface="+mj-lt"/>
                        </a:rPr>
                        <a:t>16,46</a:t>
                      </a:r>
                      <a:endParaRPr lang="tr-TR" sz="1200" b="1" i="0" u="none" strike="noStrike">
                        <a:solidFill>
                          <a:srgbClr val="FF0000"/>
                        </a:solidFill>
                        <a:effectLst/>
                        <a:latin typeface="+mj-lt"/>
                      </a:endParaRPr>
                    </a:p>
                  </a:txBody>
                  <a:tcPr marL="6017" marR="6017" marT="6017" marB="0" anchor="ctr"/>
                </a:tc>
                <a:tc gridSpan="2">
                  <a:txBody>
                    <a:bodyPr/>
                    <a:lstStyle/>
                    <a:p>
                      <a:pPr algn="l" fontAlgn="ctr"/>
                      <a:r>
                        <a:rPr lang="tr-TR" sz="1200" b="1" u="none" strike="noStrike" dirty="0">
                          <a:solidFill>
                            <a:srgbClr val="FF0000"/>
                          </a:solidFill>
                          <a:effectLst/>
                          <a:latin typeface="+mj-lt"/>
                        </a:rPr>
                        <a:t>STANDART SAPMA (S)</a:t>
                      </a:r>
                      <a:endParaRPr lang="tr-TR" sz="1200" b="1" i="0" u="none" strike="noStrike" dirty="0">
                        <a:solidFill>
                          <a:srgbClr val="FF0000"/>
                        </a:solidFill>
                        <a:effectLst/>
                        <a:latin typeface="+mj-lt"/>
                      </a:endParaRPr>
                    </a:p>
                  </a:txBody>
                  <a:tcPr marL="6017" marR="6017" marT="6017" marB="0" anchor="ctr"/>
                </a:tc>
                <a:tc hMerge="1">
                  <a:txBody>
                    <a:bodyPr/>
                    <a:lstStyle/>
                    <a:p>
                      <a:endParaRPr lang="tr-TR"/>
                    </a:p>
                  </a:txBody>
                  <a:tcPr/>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a:solidFill>
                          <a:srgbClr val="000000"/>
                        </a:solidFill>
                        <a:effectLst/>
                        <a:latin typeface="Calibri"/>
                      </a:endParaRPr>
                    </a:p>
                  </a:txBody>
                  <a:tcPr marL="6017" marR="6017" marT="6017" marB="0" anchor="b"/>
                </a:tc>
                <a:tc>
                  <a:txBody>
                    <a:bodyPr/>
                    <a:lstStyle/>
                    <a:p>
                      <a:pPr algn="l" fontAlgn="b"/>
                      <a:endParaRPr lang="tr-TR" sz="700" b="0" i="0" u="none" strike="noStrike" dirty="0">
                        <a:solidFill>
                          <a:srgbClr val="000000"/>
                        </a:solidFill>
                        <a:effectLst/>
                        <a:latin typeface="Calibri"/>
                      </a:endParaRPr>
                    </a:p>
                  </a:txBody>
                  <a:tcPr marL="6017" marR="6017" marT="6017" marB="0" anchor="b"/>
                </a:tc>
              </a:tr>
            </a:tbl>
          </a:graphicData>
        </a:graphic>
      </p:graphicFrame>
    </p:spTree>
    <p:extLst>
      <p:ext uri="{BB962C8B-B14F-4D97-AF65-F5344CB8AC3E}">
        <p14:creationId xmlns:p14="http://schemas.microsoft.com/office/powerpoint/2010/main" xmlns="" val="11849894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lt Başlık 6"/>
          <p:cNvSpPr>
            <a:spLocks noGrp="1"/>
          </p:cNvSpPr>
          <p:nvPr>
            <p:ph type="subTitle" idx="1"/>
          </p:nvPr>
        </p:nvSpPr>
        <p:spPr>
          <a:xfrm>
            <a:off x="2051720" y="260648"/>
            <a:ext cx="6552728" cy="6242934"/>
          </a:xfrm>
        </p:spPr>
        <p:txBody>
          <a:bodyPr>
            <a:normAutofit/>
          </a:bodyPr>
          <a:lstStyle/>
          <a:p>
            <a:endParaRPr lang="tr-TR" sz="2000" dirty="0" smtClean="0">
              <a:solidFill>
                <a:srgbClr val="FF0000"/>
              </a:solidFill>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graphicFrame>
        <p:nvGraphicFramePr>
          <p:cNvPr id="3" name="Tablo 2"/>
          <p:cNvGraphicFramePr>
            <a:graphicFrameLocks noGrp="1"/>
          </p:cNvGraphicFramePr>
          <p:nvPr>
            <p:extLst>
              <p:ext uri="{D42A27DB-BD31-4B8C-83A1-F6EECF244321}">
                <p14:modId xmlns:p14="http://schemas.microsoft.com/office/powerpoint/2010/main" xmlns="" val="3102144649"/>
              </p:ext>
            </p:extLst>
          </p:nvPr>
        </p:nvGraphicFramePr>
        <p:xfrm>
          <a:off x="2051720" y="260646"/>
          <a:ext cx="6552730" cy="6192689"/>
        </p:xfrm>
        <a:graphic>
          <a:graphicData uri="http://schemas.openxmlformats.org/drawingml/2006/table">
            <a:tbl>
              <a:tblPr>
                <a:tableStyleId>{5C22544A-7EE6-4342-B048-85BDC9FD1C3A}</a:tableStyleId>
              </a:tblPr>
              <a:tblGrid>
                <a:gridCol w="1310546"/>
                <a:gridCol w="1310546"/>
                <a:gridCol w="1310546"/>
                <a:gridCol w="1310546"/>
                <a:gridCol w="1310546"/>
              </a:tblGrid>
              <a:tr h="356147">
                <a:tc>
                  <a:txBody>
                    <a:bodyPr/>
                    <a:lstStyle/>
                    <a:p>
                      <a:pPr algn="ctr" fontAlgn="ctr"/>
                      <a:r>
                        <a:rPr lang="tr-TR" sz="800" b="1" u="none" strike="noStrike" dirty="0">
                          <a:solidFill>
                            <a:srgbClr val="FF0000"/>
                          </a:solidFill>
                          <a:effectLst/>
                        </a:rPr>
                        <a:t>ÖĞRENCİ SAYISI</a:t>
                      </a:r>
                      <a:endParaRPr lang="tr-TR" sz="800" b="1" i="0" u="none" strike="noStrike" dirty="0">
                        <a:solidFill>
                          <a:srgbClr val="FF0000"/>
                        </a:solidFill>
                        <a:effectLst/>
                        <a:latin typeface="Calibri"/>
                      </a:endParaRPr>
                    </a:p>
                  </a:txBody>
                  <a:tcPr marL="8700" marR="8700" marT="8700" marB="0" anchor="ctr"/>
                </a:tc>
                <a:tc>
                  <a:txBody>
                    <a:bodyPr/>
                    <a:lstStyle/>
                    <a:p>
                      <a:pPr algn="l" fontAlgn="ctr"/>
                      <a:r>
                        <a:rPr lang="tr-TR" sz="1200" b="1" u="none" strike="noStrike" dirty="0">
                          <a:solidFill>
                            <a:srgbClr val="FF0000"/>
                          </a:solidFill>
                          <a:effectLst/>
                        </a:rPr>
                        <a:t>19</a:t>
                      </a:r>
                      <a:endParaRPr lang="tr-TR" sz="1200" b="1" i="0" u="none" strike="noStrike" dirty="0">
                        <a:solidFill>
                          <a:srgbClr val="FF0000"/>
                        </a:solidFill>
                        <a:effectLst/>
                        <a:latin typeface="Calibri"/>
                      </a:endParaRPr>
                    </a:p>
                  </a:txBody>
                  <a:tcPr marL="8700" marR="8700" marT="8700" marB="0" anchor="ctr"/>
                </a:tc>
                <a:tc>
                  <a:txBody>
                    <a:bodyPr/>
                    <a:lstStyle/>
                    <a:p>
                      <a:pPr algn="l" fontAlgn="ctr"/>
                      <a:r>
                        <a:rPr lang="tr-TR" sz="1200" b="1" u="none" strike="noStrike">
                          <a:solidFill>
                            <a:srgbClr val="FF0000"/>
                          </a:solidFill>
                          <a:effectLst/>
                        </a:rPr>
                        <a:t>NOT ARALIĞI</a:t>
                      </a:r>
                      <a:endParaRPr lang="tr-TR" sz="1200" b="1" i="0" u="none" strike="noStrike">
                        <a:solidFill>
                          <a:srgbClr val="FF0000"/>
                        </a:solidFill>
                        <a:effectLst/>
                        <a:latin typeface="Calibri"/>
                      </a:endParaRPr>
                    </a:p>
                  </a:txBody>
                  <a:tcPr marL="8700" marR="8700" marT="8700" marB="0" anchor="ctr"/>
                </a:tc>
                <a:tc gridSpan="2">
                  <a:txBody>
                    <a:bodyPr/>
                    <a:lstStyle/>
                    <a:p>
                      <a:pPr algn="l" fontAlgn="ctr"/>
                      <a:r>
                        <a:rPr lang="tr-TR" sz="1200" b="1" u="none" strike="noStrike" dirty="0">
                          <a:solidFill>
                            <a:srgbClr val="FF0000"/>
                          </a:solidFill>
                          <a:effectLst/>
                        </a:rPr>
                        <a:t>47,50-52,49</a:t>
                      </a:r>
                      <a:endParaRPr lang="tr-TR" sz="1200" b="1" i="0" u="none" strike="noStrike" dirty="0">
                        <a:solidFill>
                          <a:srgbClr val="FF0000"/>
                        </a:solidFill>
                        <a:effectLst/>
                        <a:latin typeface="Calibri"/>
                      </a:endParaRPr>
                    </a:p>
                  </a:txBody>
                  <a:tcPr marL="8700" marR="8700" marT="8700" marB="0" anchor="ctr"/>
                </a:tc>
                <a:tc hMerge="1">
                  <a:txBody>
                    <a:bodyPr/>
                    <a:lstStyle/>
                    <a:p>
                      <a:endParaRPr lang="tr-TR"/>
                    </a:p>
                  </a:txBody>
                  <a:tcPr/>
                </a:tc>
              </a:tr>
              <a:tr h="199129">
                <a:tc>
                  <a:txBody>
                    <a:bodyPr/>
                    <a:lstStyle/>
                    <a:p>
                      <a:pPr algn="l" fontAlgn="b"/>
                      <a:endParaRPr lang="tr-TR" sz="1000" b="0" i="0" u="none" strike="noStrike">
                        <a:solidFill>
                          <a:srgbClr val="000000"/>
                        </a:solidFill>
                        <a:effectLst/>
                        <a:latin typeface="Calibri"/>
                      </a:endParaRPr>
                    </a:p>
                  </a:txBody>
                  <a:tcPr marL="8700" marR="8700" marT="8700" marB="0" anchor="b"/>
                </a:tc>
                <a:tc>
                  <a:txBody>
                    <a:bodyPr/>
                    <a:lstStyle/>
                    <a:p>
                      <a:pPr algn="l" fontAlgn="b"/>
                      <a:endParaRPr lang="tr-TR" sz="1000" b="0" i="0" u="none" strike="noStrike">
                        <a:solidFill>
                          <a:srgbClr val="000000"/>
                        </a:solidFill>
                        <a:effectLst/>
                        <a:latin typeface="Calibri"/>
                      </a:endParaRPr>
                    </a:p>
                  </a:txBody>
                  <a:tcPr marL="8700" marR="8700" marT="8700" marB="0" anchor="b"/>
                </a:tc>
                <a:tc>
                  <a:txBody>
                    <a:bodyPr/>
                    <a:lstStyle/>
                    <a:p>
                      <a:pPr algn="l" fontAlgn="b"/>
                      <a:endParaRPr lang="tr-TR" sz="1000" b="0" i="0" u="none" strike="noStrike">
                        <a:solidFill>
                          <a:srgbClr val="000000"/>
                        </a:solidFill>
                        <a:effectLst/>
                        <a:latin typeface="Calibri"/>
                      </a:endParaRPr>
                    </a:p>
                  </a:txBody>
                  <a:tcPr marL="8700" marR="8700" marT="8700" marB="0" anchor="b"/>
                </a:tc>
                <a:tc>
                  <a:txBody>
                    <a:bodyPr/>
                    <a:lstStyle/>
                    <a:p>
                      <a:pPr algn="l" fontAlgn="b"/>
                      <a:endParaRPr lang="tr-TR" sz="1000" b="0" i="0" u="none" strike="noStrike">
                        <a:solidFill>
                          <a:srgbClr val="000000"/>
                        </a:solidFill>
                        <a:effectLst/>
                        <a:latin typeface="Calibri"/>
                      </a:endParaRPr>
                    </a:p>
                  </a:txBody>
                  <a:tcPr marL="8700" marR="8700" marT="8700" marB="0" anchor="b"/>
                </a:tc>
                <a:tc>
                  <a:txBody>
                    <a:bodyPr/>
                    <a:lstStyle/>
                    <a:p>
                      <a:pPr algn="l" fontAlgn="b"/>
                      <a:endParaRPr lang="tr-TR" sz="1000" b="0" i="0" u="none" strike="noStrike">
                        <a:solidFill>
                          <a:srgbClr val="000000"/>
                        </a:solidFill>
                        <a:effectLst/>
                        <a:latin typeface="Calibri"/>
                      </a:endParaRPr>
                    </a:p>
                  </a:txBody>
                  <a:tcPr marL="8700" marR="8700" marT="8700" marB="0" anchor="b"/>
                </a:tc>
              </a:tr>
              <a:tr h="535821">
                <a:tc>
                  <a:txBody>
                    <a:bodyPr/>
                    <a:lstStyle/>
                    <a:p>
                      <a:pPr algn="ctr" fontAlgn="ctr"/>
                      <a:r>
                        <a:rPr lang="tr-TR" sz="700" u="none" strike="noStrike">
                          <a:effectLst/>
                        </a:rPr>
                        <a:t>HAM NOT</a:t>
                      </a:r>
                      <a:endParaRPr lang="tr-TR" sz="700" b="1" i="0" u="none" strike="noStrike">
                        <a:solidFill>
                          <a:srgbClr val="000000"/>
                        </a:solidFill>
                        <a:effectLst/>
                        <a:latin typeface="Calibri"/>
                      </a:endParaRPr>
                    </a:p>
                  </a:txBody>
                  <a:tcPr marL="8700" marR="8700" marT="8700" marB="0" anchor="ctr"/>
                </a:tc>
                <a:tc>
                  <a:txBody>
                    <a:bodyPr/>
                    <a:lstStyle/>
                    <a:p>
                      <a:pPr algn="ctr" fontAlgn="ctr"/>
                      <a:r>
                        <a:rPr lang="tr-TR" sz="700" u="none" strike="noStrike">
                          <a:effectLst/>
                        </a:rPr>
                        <a:t>ALACAĞI HARF NOTU</a:t>
                      </a:r>
                      <a:endParaRPr lang="tr-TR" sz="700" b="1" i="0" u="none" strike="noStrike">
                        <a:solidFill>
                          <a:srgbClr val="000000"/>
                        </a:solidFill>
                        <a:effectLst/>
                        <a:latin typeface="Calibri"/>
                      </a:endParaRPr>
                    </a:p>
                  </a:txBody>
                  <a:tcPr marL="8700" marR="8700" marT="8700" marB="0" anchor="ctr"/>
                </a:tc>
                <a:tc>
                  <a:txBody>
                    <a:bodyPr/>
                    <a:lstStyle/>
                    <a:p>
                      <a:pPr algn="ctr" fontAlgn="ctr"/>
                      <a:r>
                        <a:rPr lang="tr-TR" sz="700" u="none" strike="noStrike">
                          <a:effectLst/>
                        </a:rPr>
                        <a:t>DAĞILIM (ÖĞRENCI SAYISI)</a:t>
                      </a:r>
                      <a:endParaRPr lang="tr-TR" sz="700" b="1" i="0" u="none" strike="noStrike">
                        <a:solidFill>
                          <a:srgbClr val="000000"/>
                        </a:solidFill>
                        <a:effectLst/>
                        <a:latin typeface="Calibri"/>
                      </a:endParaRPr>
                    </a:p>
                  </a:txBody>
                  <a:tcPr marL="8700" marR="8700" marT="8700" marB="0" anchor="ctr"/>
                </a:tc>
                <a:tc>
                  <a:txBody>
                    <a:bodyPr/>
                    <a:lstStyle/>
                    <a:p>
                      <a:pPr algn="ctr" fontAlgn="ctr"/>
                      <a:r>
                        <a:rPr lang="tr-TR" sz="700" u="none" strike="noStrike">
                          <a:effectLst/>
                        </a:rPr>
                        <a:t>BAĞIL SİSTEM UYGULANSA ALACAĞI NOT</a:t>
                      </a:r>
                      <a:endParaRPr lang="tr-TR" sz="700" b="1" i="0" u="none" strike="noStrike">
                        <a:solidFill>
                          <a:srgbClr val="000000"/>
                        </a:solidFill>
                        <a:effectLst/>
                        <a:latin typeface="Calibri"/>
                      </a:endParaRPr>
                    </a:p>
                  </a:txBody>
                  <a:tcPr marL="8700" marR="8700" marT="8700" marB="0" anchor="ctr"/>
                </a:tc>
                <a:tc>
                  <a:txBody>
                    <a:bodyPr/>
                    <a:lstStyle/>
                    <a:p>
                      <a:pPr algn="ctr" fontAlgn="ctr"/>
                      <a:r>
                        <a:rPr lang="tr-TR" sz="700" u="none" strike="noStrike">
                          <a:effectLst/>
                        </a:rPr>
                        <a:t>DAĞILIM (ÖĞRENCI SAYISI) (BAĞIL SİSTEME GÖRE)</a:t>
                      </a:r>
                      <a:endParaRPr lang="tr-TR" sz="700" b="1" i="0" u="none" strike="noStrike">
                        <a:solidFill>
                          <a:srgbClr val="000000"/>
                        </a:solidFill>
                        <a:effectLst/>
                        <a:latin typeface="Calibri"/>
                      </a:endParaRPr>
                    </a:p>
                  </a:txBody>
                  <a:tcPr marL="8700" marR="8700" marT="8700" marB="0" anchor="ctr"/>
                </a:tc>
              </a:tr>
              <a:tr h="217001">
                <a:tc>
                  <a:txBody>
                    <a:bodyPr/>
                    <a:lstStyle/>
                    <a:p>
                      <a:pPr algn="ctr" fontAlgn="ctr"/>
                      <a:r>
                        <a:rPr lang="tr-TR" sz="1000" u="none" strike="noStrike">
                          <a:effectLst/>
                        </a:rPr>
                        <a:t>84,25</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000" u="none" strike="noStrike">
                          <a:effectLst/>
                        </a:rPr>
                        <a:t>AA</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1</a:t>
                      </a:r>
                      <a:endParaRPr lang="tr-TR" sz="1100" b="1" i="0" u="none" strike="noStrike">
                        <a:solidFill>
                          <a:srgbClr val="000000"/>
                        </a:solidFill>
                        <a:effectLst/>
                        <a:latin typeface="Cambria"/>
                      </a:endParaRPr>
                    </a:p>
                  </a:txBody>
                  <a:tcPr marL="8700" marR="8700" marT="8700" marB="0" anchor="ctr"/>
                </a:tc>
                <a:tc>
                  <a:txBody>
                    <a:bodyPr/>
                    <a:lstStyle/>
                    <a:p>
                      <a:pPr algn="ctr" fontAlgn="ctr"/>
                      <a:r>
                        <a:rPr lang="tr-TR" sz="1000" u="none" strike="noStrike">
                          <a:effectLst/>
                        </a:rPr>
                        <a:t>BA</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3</a:t>
                      </a:r>
                      <a:endParaRPr lang="tr-TR" sz="1100" b="1" i="0" u="none" strike="noStrike">
                        <a:solidFill>
                          <a:srgbClr val="000000"/>
                        </a:solidFill>
                        <a:effectLst/>
                        <a:latin typeface="Calibri"/>
                      </a:endParaRPr>
                    </a:p>
                  </a:txBody>
                  <a:tcPr marL="8700" marR="8700" marT="8700" marB="0" anchor="ctr"/>
                </a:tc>
              </a:tr>
              <a:tr h="217001">
                <a:tc>
                  <a:txBody>
                    <a:bodyPr/>
                    <a:lstStyle/>
                    <a:p>
                      <a:pPr algn="ctr" fontAlgn="ctr"/>
                      <a:r>
                        <a:rPr lang="tr-TR" sz="1000" u="none" strike="noStrike">
                          <a:effectLst/>
                        </a:rPr>
                        <a:t>81,00</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000" u="none" strike="noStrike">
                          <a:effectLst/>
                        </a:rPr>
                        <a:t>BA</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2</a:t>
                      </a:r>
                      <a:endParaRPr lang="tr-TR" sz="1100" b="1" i="0" u="none" strike="noStrike">
                        <a:solidFill>
                          <a:srgbClr val="000000"/>
                        </a:solidFill>
                        <a:effectLst/>
                        <a:latin typeface="Cambria"/>
                      </a:endParaRPr>
                    </a:p>
                  </a:txBody>
                  <a:tcPr marL="8700" marR="8700" marT="8700" marB="0" anchor="ctr"/>
                </a:tc>
                <a:tc>
                  <a:txBody>
                    <a:bodyPr/>
                    <a:lstStyle/>
                    <a:p>
                      <a:pPr algn="ctr" fontAlgn="ctr"/>
                      <a:r>
                        <a:rPr lang="tr-TR" sz="1000" u="none" strike="noStrike">
                          <a:effectLst/>
                        </a:rPr>
                        <a:t>BA</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libri"/>
                      </a:endParaRPr>
                    </a:p>
                  </a:txBody>
                  <a:tcPr marL="8700" marR="8700" marT="8700" marB="0" anchor="ctr"/>
                </a:tc>
              </a:tr>
              <a:tr h="217001">
                <a:tc>
                  <a:txBody>
                    <a:bodyPr/>
                    <a:lstStyle/>
                    <a:p>
                      <a:pPr algn="ctr" fontAlgn="ctr"/>
                      <a:r>
                        <a:rPr lang="tr-TR" sz="1000" u="none" strike="noStrike">
                          <a:effectLst/>
                        </a:rPr>
                        <a:t>80,50</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000" u="none" strike="noStrike">
                          <a:effectLst/>
                        </a:rPr>
                        <a:t>BA</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mbria"/>
                      </a:endParaRPr>
                    </a:p>
                  </a:txBody>
                  <a:tcPr marL="8700" marR="8700" marT="8700" marB="0" anchor="ctr"/>
                </a:tc>
                <a:tc>
                  <a:txBody>
                    <a:bodyPr/>
                    <a:lstStyle/>
                    <a:p>
                      <a:pPr algn="ctr" fontAlgn="ctr"/>
                      <a:r>
                        <a:rPr lang="tr-TR" sz="1000" u="none" strike="noStrike">
                          <a:effectLst/>
                        </a:rPr>
                        <a:t>BA</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libri"/>
                      </a:endParaRPr>
                    </a:p>
                  </a:txBody>
                  <a:tcPr marL="8700" marR="8700" marT="8700" marB="0" anchor="ctr"/>
                </a:tc>
              </a:tr>
              <a:tr h="217001">
                <a:tc>
                  <a:txBody>
                    <a:bodyPr/>
                    <a:lstStyle/>
                    <a:p>
                      <a:pPr algn="ctr" fontAlgn="ctr"/>
                      <a:r>
                        <a:rPr lang="tr-TR" sz="1000" u="none" strike="noStrike">
                          <a:effectLst/>
                        </a:rPr>
                        <a:t>73,25</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000" u="none" strike="noStrike">
                          <a:effectLst/>
                        </a:rPr>
                        <a:t>BB</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2</a:t>
                      </a:r>
                      <a:endParaRPr lang="tr-TR" sz="1100" b="1" i="0" u="none" strike="noStrike">
                        <a:solidFill>
                          <a:srgbClr val="000000"/>
                        </a:solidFill>
                        <a:effectLst/>
                        <a:latin typeface="Cambria"/>
                      </a:endParaRPr>
                    </a:p>
                  </a:txBody>
                  <a:tcPr marL="8700" marR="8700" marT="8700" marB="0" anchor="ctr"/>
                </a:tc>
                <a:tc>
                  <a:txBody>
                    <a:bodyPr/>
                    <a:lstStyle/>
                    <a:p>
                      <a:pPr algn="ctr" fontAlgn="ctr"/>
                      <a:r>
                        <a:rPr lang="tr-TR" sz="1000" u="none" strike="noStrike">
                          <a:effectLst/>
                        </a:rPr>
                        <a:t>BB</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2</a:t>
                      </a:r>
                      <a:endParaRPr lang="tr-TR" sz="1100" b="1" i="0" u="none" strike="noStrike">
                        <a:solidFill>
                          <a:srgbClr val="000000"/>
                        </a:solidFill>
                        <a:effectLst/>
                        <a:latin typeface="Calibri"/>
                      </a:endParaRPr>
                    </a:p>
                  </a:txBody>
                  <a:tcPr marL="8700" marR="8700" marT="8700" marB="0" anchor="ctr"/>
                </a:tc>
              </a:tr>
              <a:tr h="217001">
                <a:tc>
                  <a:txBody>
                    <a:bodyPr/>
                    <a:lstStyle/>
                    <a:p>
                      <a:pPr algn="ctr" fontAlgn="ctr"/>
                      <a:r>
                        <a:rPr lang="tr-TR" sz="1000" u="none" strike="noStrike">
                          <a:effectLst/>
                        </a:rPr>
                        <a:t>71,50</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000" u="none" strike="noStrike">
                          <a:effectLst/>
                        </a:rPr>
                        <a:t>BB</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mbria"/>
                      </a:endParaRPr>
                    </a:p>
                  </a:txBody>
                  <a:tcPr marL="8700" marR="8700" marT="8700" marB="0" anchor="ctr"/>
                </a:tc>
                <a:tc>
                  <a:txBody>
                    <a:bodyPr/>
                    <a:lstStyle/>
                    <a:p>
                      <a:pPr algn="ctr" fontAlgn="ctr"/>
                      <a:r>
                        <a:rPr lang="tr-TR" sz="1000" u="none" strike="noStrike">
                          <a:effectLst/>
                        </a:rPr>
                        <a:t>BB</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libri"/>
                      </a:endParaRPr>
                    </a:p>
                  </a:txBody>
                  <a:tcPr marL="8700" marR="8700" marT="8700" marB="0" anchor="ctr"/>
                </a:tc>
              </a:tr>
              <a:tr h="217001">
                <a:tc>
                  <a:txBody>
                    <a:bodyPr/>
                    <a:lstStyle/>
                    <a:p>
                      <a:pPr algn="ctr" fontAlgn="ctr"/>
                      <a:r>
                        <a:rPr lang="tr-TR" sz="1000" u="none" strike="noStrike">
                          <a:effectLst/>
                        </a:rPr>
                        <a:t>63,00</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000" u="none" strike="noStrike">
                          <a:effectLst/>
                        </a:rPr>
                        <a:t>CB</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2</a:t>
                      </a:r>
                      <a:endParaRPr lang="tr-TR" sz="1100" b="1" i="0" u="none" strike="noStrike">
                        <a:solidFill>
                          <a:srgbClr val="000000"/>
                        </a:solidFill>
                        <a:effectLst/>
                        <a:latin typeface="Cambria"/>
                      </a:endParaRPr>
                    </a:p>
                  </a:txBody>
                  <a:tcPr marL="8700" marR="8700" marT="8700" marB="0" anchor="ctr"/>
                </a:tc>
                <a:tc>
                  <a:txBody>
                    <a:bodyPr/>
                    <a:lstStyle/>
                    <a:p>
                      <a:pPr algn="ctr" fontAlgn="ctr"/>
                      <a:r>
                        <a:rPr lang="tr-TR" sz="1000" u="none" strike="noStrike">
                          <a:effectLst/>
                        </a:rPr>
                        <a:t>CB</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2</a:t>
                      </a:r>
                      <a:endParaRPr lang="tr-TR" sz="1100" b="1" i="0" u="none" strike="noStrike">
                        <a:solidFill>
                          <a:srgbClr val="000000"/>
                        </a:solidFill>
                        <a:effectLst/>
                        <a:latin typeface="Calibri"/>
                      </a:endParaRPr>
                    </a:p>
                  </a:txBody>
                  <a:tcPr marL="8700" marR="8700" marT="8700" marB="0" anchor="ctr"/>
                </a:tc>
              </a:tr>
              <a:tr h="217001">
                <a:tc>
                  <a:txBody>
                    <a:bodyPr/>
                    <a:lstStyle/>
                    <a:p>
                      <a:pPr algn="ctr" fontAlgn="ctr"/>
                      <a:r>
                        <a:rPr lang="tr-TR" sz="1000" u="none" strike="noStrike">
                          <a:effectLst/>
                        </a:rPr>
                        <a:t>59,25</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000" u="none" strike="noStrike">
                          <a:effectLst/>
                        </a:rPr>
                        <a:t>CB</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mbria"/>
                      </a:endParaRPr>
                    </a:p>
                  </a:txBody>
                  <a:tcPr marL="8700" marR="8700" marT="8700" marB="0" anchor="ctr"/>
                </a:tc>
                <a:tc>
                  <a:txBody>
                    <a:bodyPr/>
                    <a:lstStyle/>
                    <a:p>
                      <a:pPr algn="ctr" fontAlgn="ctr"/>
                      <a:r>
                        <a:rPr lang="tr-TR" sz="1000" u="none" strike="noStrike">
                          <a:effectLst/>
                        </a:rPr>
                        <a:t>CB</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libri"/>
                      </a:endParaRPr>
                    </a:p>
                  </a:txBody>
                  <a:tcPr marL="8700" marR="8700" marT="8700" marB="0" anchor="ctr"/>
                </a:tc>
              </a:tr>
              <a:tr h="217001">
                <a:tc>
                  <a:txBody>
                    <a:bodyPr/>
                    <a:lstStyle/>
                    <a:p>
                      <a:pPr algn="ctr" fontAlgn="ctr"/>
                      <a:r>
                        <a:rPr lang="tr-TR" sz="1000" u="none" strike="noStrike">
                          <a:effectLst/>
                        </a:rPr>
                        <a:t>54,50</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000" u="none" strike="noStrike">
                          <a:effectLst/>
                        </a:rPr>
                        <a:t>CC</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4</a:t>
                      </a:r>
                      <a:endParaRPr lang="tr-TR" sz="1100" b="1" i="0" u="none" strike="noStrike">
                        <a:solidFill>
                          <a:srgbClr val="000000"/>
                        </a:solidFill>
                        <a:effectLst/>
                        <a:latin typeface="Cambria"/>
                      </a:endParaRPr>
                    </a:p>
                  </a:txBody>
                  <a:tcPr marL="8700" marR="8700" marT="8700" marB="0" anchor="ctr"/>
                </a:tc>
                <a:tc>
                  <a:txBody>
                    <a:bodyPr/>
                    <a:lstStyle/>
                    <a:p>
                      <a:pPr algn="ctr" fontAlgn="ctr"/>
                      <a:r>
                        <a:rPr lang="tr-TR" sz="1000" u="none" strike="noStrike">
                          <a:effectLst/>
                        </a:rPr>
                        <a:t>CC</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5</a:t>
                      </a:r>
                      <a:endParaRPr lang="tr-TR" sz="1100" b="1" i="0" u="none" strike="noStrike">
                        <a:solidFill>
                          <a:srgbClr val="000000"/>
                        </a:solidFill>
                        <a:effectLst/>
                        <a:latin typeface="Calibri"/>
                      </a:endParaRPr>
                    </a:p>
                  </a:txBody>
                  <a:tcPr marL="8700" marR="8700" marT="8700" marB="0" anchor="ctr"/>
                </a:tc>
              </a:tr>
              <a:tr h="217001">
                <a:tc>
                  <a:txBody>
                    <a:bodyPr/>
                    <a:lstStyle/>
                    <a:p>
                      <a:pPr algn="ctr" fontAlgn="ctr"/>
                      <a:r>
                        <a:rPr lang="tr-TR" sz="1000" u="none" strike="noStrike">
                          <a:effectLst/>
                        </a:rPr>
                        <a:t>53,00</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000" u="none" strike="noStrike">
                          <a:effectLst/>
                        </a:rPr>
                        <a:t>CC</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mbria"/>
                      </a:endParaRPr>
                    </a:p>
                  </a:txBody>
                  <a:tcPr marL="8700" marR="8700" marT="8700" marB="0" anchor="ctr"/>
                </a:tc>
                <a:tc>
                  <a:txBody>
                    <a:bodyPr/>
                    <a:lstStyle/>
                    <a:p>
                      <a:pPr algn="ctr" fontAlgn="ctr"/>
                      <a:r>
                        <a:rPr lang="tr-TR" sz="1000" u="none" strike="noStrike">
                          <a:effectLst/>
                        </a:rPr>
                        <a:t>CC</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libri"/>
                      </a:endParaRPr>
                    </a:p>
                  </a:txBody>
                  <a:tcPr marL="8700" marR="8700" marT="8700" marB="0" anchor="ctr"/>
                </a:tc>
              </a:tr>
              <a:tr h="217001">
                <a:tc>
                  <a:txBody>
                    <a:bodyPr/>
                    <a:lstStyle/>
                    <a:p>
                      <a:pPr algn="ctr" fontAlgn="ctr"/>
                      <a:r>
                        <a:rPr lang="tr-TR" sz="1000" u="none" strike="noStrike">
                          <a:effectLst/>
                        </a:rPr>
                        <a:t>51,75</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000" u="none" strike="noStrike">
                          <a:effectLst/>
                        </a:rPr>
                        <a:t>CC</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mbria"/>
                      </a:endParaRPr>
                    </a:p>
                  </a:txBody>
                  <a:tcPr marL="8700" marR="8700" marT="8700" marB="0" anchor="ctr"/>
                </a:tc>
                <a:tc>
                  <a:txBody>
                    <a:bodyPr/>
                    <a:lstStyle/>
                    <a:p>
                      <a:pPr algn="ctr" fontAlgn="ctr"/>
                      <a:r>
                        <a:rPr lang="tr-TR" sz="1000" u="none" strike="noStrike">
                          <a:effectLst/>
                        </a:rPr>
                        <a:t>CC</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libri"/>
                      </a:endParaRPr>
                    </a:p>
                  </a:txBody>
                  <a:tcPr marL="8700" marR="8700" marT="8700" marB="0" anchor="ctr"/>
                </a:tc>
              </a:tr>
              <a:tr h="217001">
                <a:tc>
                  <a:txBody>
                    <a:bodyPr/>
                    <a:lstStyle/>
                    <a:p>
                      <a:pPr algn="ctr" fontAlgn="ctr"/>
                      <a:r>
                        <a:rPr lang="tr-TR" sz="1000" u="none" strike="noStrike">
                          <a:effectLst/>
                        </a:rPr>
                        <a:t>50,00</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000" u="none" strike="noStrike">
                          <a:effectLst/>
                        </a:rPr>
                        <a:t>CC</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mbria"/>
                      </a:endParaRPr>
                    </a:p>
                  </a:txBody>
                  <a:tcPr marL="8700" marR="8700" marT="8700" marB="0" anchor="ctr"/>
                </a:tc>
                <a:tc>
                  <a:txBody>
                    <a:bodyPr/>
                    <a:lstStyle/>
                    <a:p>
                      <a:pPr algn="ctr" fontAlgn="ctr"/>
                      <a:r>
                        <a:rPr lang="tr-TR" sz="1000" u="none" strike="noStrike">
                          <a:effectLst/>
                        </a:rPr>
                        <a:t>CC</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libri"/>
                      </a:endParaRPr>
                    </a:p>
                  </a:txBody>
                  <a:tcPr marL="8700" marR="8700" marT="8700" marB="0" anchor="ctr"/>
                </a:tc>
              </a:tr>
              <a:tr h="217001">
                <a:tc>
                  <a:txBody>
                    <a:bodyPr/>
                    <a:lstStyle/>
                    <a:p>
                      <a:pPr algn="ctr" fontAlgn="ctr"/>
                      <a:r>
                        <a:rPr lang="tr-TR" sz="1000" u="none" strike="noStrike">
                          <a:effectLst/>
                        </a:rPr>
                        <a:t>48,25</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000" u="none" strike="noStrike">
                          <a:effectLst/>
                        </a:rPr>
                        <a:t>DC</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2</a:t>
                      </a:r>
                      <a:endParaRPr lang="tr-TR" sz="1100" b="1" i="0" u="none" strike="noStrike">
                        <a:solidFill>
                          <a:srgbClr val="000000"/>
                        </a:solidFill>
                        <a:effectLst/>
                        <a:latin typeface="Cambria"/>
                      </a:endParaRPr>
                    </a:p>
                  </a:txBody>
                  <a:tcPr marL="8700" marR="8700" marT="8700" marB="0" anchor="ctr"/>
                </a:tc>
                <a:tc>
                  <a:txBody>
                    <a:bodyPr/>
                    <a:lstStyle/>
                    <a:p>
                      <a:pPr algn="ctr" fontAlgn="ctr"/>
                      <a:r>
                        <a:rPr lang="tr-TR" sz="1000" u="none" strike="noStrike">
                          <a:effectLst/>
                        </a:rPr>
                        <a:t>CC</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libri"/>
                      </a:endParaRPr>
                    </a:p>
                  </a:txBody>
                  <a:tcPr marL="8700" marR="8700" marT="8700" marB="0" anchor="ctr"/>
                </a:tc>
              </a:tr>
              <a:tr h="217001">
                <a:tc>
                  <a:txBody>
                    <a:bodyPr/>
                    <a:lstStyle/>
                    <a:p>
                      <a:pPr algn="ctr" fontAlgn="ctr"/>
                      <a:r>
                        <a:rPr lang="tr-TR" sz="1000" u="none" strike="noStrike">
                          <a:effectLst/>
                        </a:rPr>
                        <a:t>40,75</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000" u="none" strike="noStrike">
                          <a:effectLst/>
                        </a:rPr>
                        <a:t>DC</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mbria"/>
                      </a:endParaRPr>
                    </a:p>
                  </a:txBody>
                  <a:tcPr marL="8700" marR="8700" marT="8700" marB="0" anchor="ctr"/>
                </a:tc>
                <a:tc>
                  <a:txBody>
                    <a:bodyPr/>
                    <a:lstStyle/>
                    <a:p>
                      <a:pPr algn="ctr" fontAlgn="ctr"/>
                      <a:r>
                        <a:rPr lang="tr-TR" sz="1000" u="none" strike="noStrike">
                          <a:effectLst/>
                        </a:rPr>
                        <a:t>DC</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2</a:t>
                      </a:r>
                      <a:endParaRPr lang="tr-TR" sz="1100" b="1" i="0" u="none" strike="noStrike">
                        <a:solidFill>
                          <a:srgbClr val="000000"/>
                        </a:solidFill>
                        <a:effectLst/>
                        <a:latin typeface="Calibri"/>
                      </a:endParaRPr>
                    </a:p>
                  </a:txBody>
                  <a:tcPr marL="8700" marR="8700" marT="8700" marB="0" anchor="ctr"/>
                </a:tc>
              </a:tr>
              <a:tr h="217001">
                <a:tc>
                  <a:txBody>
                    <a:bodyPr/>
                    <a:lstStyle/>
                    <a:p>
                      <a:pPr algn="ctr" fontAlgn="ctr"/>
                      <a:r>
                        <a:rPr lang="tr-TR" sz="1000" u="none" strike="noStrike">
                          <a:effectLst/>
                        </a:rPr>
                        <a:t>40,00</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000" u="none" strike="noStrike">
                          <a:effectLst/>
                        </a:rPr>
                        <a:t>DD</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2</a:t>
                      </a:r>
                      <a:endParaRPr lang="tr-TR" sz="1100" b="1" i="0" u="none" strike="noStrike">
                        <a:solidFill>
                          <a:srgbClr val="000000"/>
                        </a:solidFill>
                        <a:effectLst/>
                        <a:latin typeface="Cambria"/>
                      </a:endParaRPr>
                    </a:p>
                  </a:txBody>
                  <a:tcPr marL="8700" marR="8700" marT="8700" marB="0" anchor="ctr"/>
                </a:tc>
                <a:tc>
                  <a:txBody>
                    <a:bodyPr/>
                    <a:lstStyle/>
                    <a:p>
                      <a:pPr algn="ctr" fontAlgn="ctr"/>
                      <a:r>
                        <a:rPr lang="tr-TR" sz="1000" u="none" strike="noStrike">
                          <a:effectLst/>
                        </a:rPr>
                        <a:t>DC</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libri"/>
                      </a:endParaRPr>
                    </a:p>
                  </a:txBody>
                  <a:tcPr marL="8700" marR="8700" marT="8700" marB="0" anchor="ctr"/>
                </a:tc>
              </a:tr>
              <a:tr h="217001">
                <a:tc>
                  <a:txBody>
                    <a:bodyPr/>
                    <a:lstStyle/>
                    <a:p>
                      <a:pPr algn="ctr" fontAlgn="ctr"/>
                      <a:r>
                        <a:rPr lang="tr-TR" sz="1000" u="none" strike="noStrike">
                          <a:effectLst/>
                        </a:rPr>
                        <a:t>35,00</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000" u="none" strike="noStrike">
                          <a:effectLst/>
                        </a:rPr>
                        <a:t>DD</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mbria"/>
                      </a:endParaRPr>
                    </a:p>
                  </a:txBody>
                  <a:tcPr marL="8700" marR="8700" marT="8700" marB="0" anchor="ctr"/>
                </a:tc>
                <a:tc>
                  <a:txBody>
                    <a:bodyPr/>
                    <a:lstStyle/>
                    <a:p>
                      <a:pPr algn="ctr" fontAlgn="ctr"/>
                      <a:r>
                        <a:rPr lang="tr-TR" sz="1000" u="none" strike="noStrike">
                          <a:effectLst/>
                        </a:rPr>
                        <a:t>DD</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2</a:t>
                      </a:r>
                      <a:endParaRPr lang="tr-TR" sz="1100" b="1" i="0" u="none" strike="noStrike">
                        <a:solidFill>
                          <a:srgbClr val="000000"/>
                        </a:solidFill>
                        <a:effectLst/>
                        <a:latin typeface="Calibri"/>
                      </a:endParaRPr>
                    </a:p>
                  </a:txBody>
                  <a:tcPr marL="8700" marR="8700" marT="8700" marB="0" anchor="ctr"/>
                </a:tc>
              </a:tr>
              <a:tr h="217001">
                <a:tc>
                  <a:txBody>
                    <a:bodyPr/>
                    <a:lstStyle/>
                    <a:p>
                      <a:pPr algn="ctr" fontAlgn="ctr"/>
                      <a:r>
                        <a:rPr lang="tr-TR" sz="1000" u="none" strike="noStrike">
                          <a:effectLst/>
                        </a:rPr>
                        <a:t>34,00</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000" u="none" strike="noStrike">
                          <a:effectLst/>
                        </a:rPr>
                        <a:t>FD</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1</a:t>
                      </a:r>
                      <a:endParaRPr lang="tr-TR" sz="1100" b="1" i="0" u="none" strike="noStrike">
                        <a:solidFill>
                          <a:srgbClr val="000000"/>
                        </a:solidFill>
                        <a:effectLst/>
                        <a:latin typeface="Cambria"/>
                      </a:endParaRPr>
                    </a:p>
                  </a:txBody>
                  <a:tcPr marL="8700" marR="8700" marT="8700" marB="0" anchor="ctr"/>
                </a:tc>
                <a:tc>
                  <a:txBody>
                    <a:bodyPr/>
                    <a:lstStyle/>
                    <a:p>
                      <a:pPr algn="ctr" fontAlgn="ctr"/>
                      <a:r>
                        <a:rPr lang="tr-TR" sz="1000" u="none" strike="noStrike">
                          <a:effectLst/>
                        </a:rPr>
                        <a:t>DD</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libri"/>
                      </a:endParaRPr>
                    </a:p>
                  </a:txBody>
                  <a:tcPr marL="8700" marR="8700" marT="8700" marB="0" anchor="ctr"/>
                </a:tc>
              </a:tr>
              <a:tr h="217001">
                <a:tc>
                  <a:txBody>
                    <a:bodyPr/>
                    <a:lstStyle/>
                    <a:p>
                      <a:pPr algn="ctr" fontAlgn="ctr"/>
                      <a:r>
                        <a:rPr lang="tr-TR" sz="1000" u="none" strike="noStrike">
                          <a:effectLst/>
                        </a:rPr>
                        <a:t>25,75</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000" u="none" strike="noStrike">
                          <a:effectLst/>
                        </a:rPr>
                        <a:t>FF</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3</a:t>
                      </a:r>
                      <a:endParaRPr lang="tr-TR" sz="1100" b="1" i="0" u="none" strike="noStrike">
                        <a:solidFill>
                          <a:srgbClr val="000000"/>
                        </a:solidFill>
                        <a:effectLst/>
                        <a:latin typeface="Cambria"/>
                      </a:endParaRPr>
                    </a:p>
                  </a:txBody>
                  <a:tcPr marL="8700" marR="8700" marT="8700" marB="0" anchor="ctr"/>
                </a:tc>
                <a:tc>
                  <a:txBody>
                    <a:bodyPr/>
                    <a:lstStyle/>
                    <a:p>
                      <a:pPr algn="ctr" fontAlgn="ctr"/>
                      <a:r>
                        <a:rPr lang="tr-TR" sz="1000" u="none" strike="noStrike">
                          <a:effectLst/>
                        </a:rPr>
                        <a:t>FF</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3</a:t>
                      </a:r>
                      <a:endParaRPr lang="tr-TR" sz="1100" b="1" i="0" u="none" strike="noStrike">
                        <a:solidFill>
                          <a:srgbClr val="000000"/>
                        </a:solidFill>
                        <a:effectLst/>
                        <a:latin typeface="Calibri"/>
                      </a:endParaRPr>
                    </a:p>
                  </a:txBody>
                  <a:tcPr marL="8700" marR="8700" marT="8700" marB="0" anchor="ctr"/>
                </a:tc>
              </a:tr>
              <a:tr h="217001">
                <a:tc>
                  <a:txBody>
                    <a:bodyPr/>
                    <a:lstStyle/>
                    <a:p>
                      <a:pPr algn="ctr" fontAlgn="ctr"/>
                      <a:r>
                        <a:rPr lang="tr-TR" sz="1000" u="none" strike="noStrike">
                          <a:effectLst/>
                        </a:rPr>
                        <a:t>25,50</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000" u="none" strike="noStrike">
                          <a:effectLst/>
                        </a:rPr>
                        <a:t>FF</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mbria"/>
                      </a:endParaRPr>
                    </a:p>
                  </a:txBody>
                  <a:tcPr marL="8700" marR="8700" marT="8700" marB="0" anchor="ctr"/>
                </a:tc>
                <a:tc>
                  <a:txBody>
                    <a:bodyPr/>
                    <a:lstStyle/>
                    <a:p>
                      <a:pPr algn="ctr" fontAlgn="ctr"/>
                      <a:r>
                        <a:rPr lang="tr-TR" sz="1000" u="none" strike="noStrike">
                          <a:effectLst/>
                        </a:rPr>
                        <a:t>FF</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libri"/>
                      </a:endParaRPr>
                    </a:p>
                  </a:txBody>
                  <a:tcPr marL="8700" marR="8700" marT="8700" marB="0" anchor="ctr"/>
                </a:tc>
              </a:tr>
              <a:tr h="217001">
                <a:tc>
                  <a:txBody>
                    <a:bodyPr/>
                    <a:lstStyle/>
                    <a:p>
                      <a:pPr algn="ctr" fontAlgn="ctr"/>
                      <a:r>
                        <a:rPr lang="tr-TR" sz="1000" u="none" strike="noStrike">
                          <a:effectLst/>
                        </a:rPr>
                        <a:t>18,50</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000" u="none" strike="noStrike">
                          <a:effectLst/>
                        </a:rPr>
                        <a:t>FF</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mbria"/>
                      </a:endParaRPr>
                    </a:p>
                  </a:txBody>
                  <a:tcPr marL="8700" marR="8700" marT="8700" marB="0" anchor="ctr"/>
                </a:tc>
                <a:tc>
                  <a:txBody>
                    <a:bodyPr/>
                    <a:lstStyle/>
                    <a:p>
                      <a:pPr algn="ctr" fontAlgn="ctr"/>
                      <a:r>
                        <a:rPr lang="tr-TR" sz="1000" u="none" strike="noStrike">
                          <a:effectLst/>
                        </a:rPr>
                        <a:t>FF</a:t>
                      </a:r>
                      <a:endParaRPr lang="tr-TR" sz="1000" b="0" i="0" u="none" strike="noStrike">
                        <a:solidFill>
                          <a:srgbClr val="000000"/>
                        </a:solidFill>
                        <a:effectLst/>
                        <a:latin typeface="Calibri"/>
                      </a:endParaRPr>
                    </a:p>
                  </a:txBody>
                  <a:tcPr marL="8700" marR="8700" marT="8700" marB="0" anchor="ctr"/>
                </a:tc>
                <a:tc>
                  <a:txBody>
                    <a:bodyPr/>
                    <a:lstStyle/>
                    <a:p>
                      <a:pPr algn="ctr" fontAlgn="ctr"/>
                      <a:r>
                        <a:rPr lang="tr-TR" sz="1100" u="none" strike="noStrike">
                          <a:effectLst/>
                        </a:rPr>
                        <a:t> </a:t>
                      </a:r>
                      <a:endParaRPr lang="tr-TR" sz="1100" b="1" i="0" u="none" strike="noStrike">
                        <a:solidFill>
                          <a:srgbClr val="000000"/>
                        </a:solidFill>
                        <a:effectLst/>
                        <a:latin typeface="Calibri"/>
                      </a:endParaRPr>
                    </a:p>
                  </a:txBody>
                  <a:tcPr marL="8700" marR="8700" marT="8700" marB="0" anchor="ctr"/>
                </a:tc>
              </a:tr>
              <a:tr h="199129">
                <a:tc>
                  <a:txBody>
                    <a:bodyPr/>
                    <a:lstStyle/>
                    <a:p>
                      <a:pPr algn="ctr" fontAlgn="ctr"/>
                      <a:r>
                        <a:rPr lang="tr-TR" sz="1000" u="none" strike="noStrike">
                          <a:effectLst/>
                        </a:rPr>
                        <a:t> </a:t>
                      </a:r>
                      <a:endParaRPr lang="tr-TR" sz="1000" b="0" i="0" u="none" strike="noStrike">
                        <a:solidFill>
                          <a:srgbClr val="000000"/>
                        </a:solidFill>
                        <a:effectLst/>
                        <a:latin typeface="Calibri"/>
                      </a:endParaRPr>
                    </a:p>
                  </a:txBody>
                  <a:tcPr marL="8700" marR="8700" marT="8700" marB="0" anchor="ctr"/>
                </a:tc>
                <a:tc>
                  <a:txBody>
                    <a:bodyPr/>
                    <a:lstStyle/>
                    <a:p>
                      <a:pPr algn="l" fontAlgn="b"/>
                      <a:endParaRPr lang="tr-TR" sz="1000" b="0" i="0" u="none" strike="noStrike">
                        <a:solidFill>
                          <a:srgbClr val="000000"/>
                        </a:solidFill>
                        <a:effectLst/>
                        <a:latin typeface="Calibri"/>
                      </a:endParaRPr>
                    </a:p>
                  </a:txBody>
                  <a:tcPr marL="8700" marR="8700" marT="8700" marB="0" anchor="b"/>
                </a:tc>
                <a:tc>
                  <a:txBody>
                    <a:bodyPr/>
                    <a:lstStyle/>
                    <a:p>
                      <a:pPr algn="l" fontAlgn="b"/>
                      <a:endParaRPr lang="tr-TR" sz="1000" b="0" i="0" u="none" strike="noStrike">
                        <a:solidFill>
                          <a:srgbClr val="000000"/>
                        </a:solidFill>
                        <a:effectLst/>
                        <a:latin typeface="Calibri"/>
                      </a:endParaRPr>
                    </a:p>
                  </a:txBody>
                  <a:tcPr marL="8700" marR="8700" marT="8700" marB="0" anchor="b"/>
                </a:tc>
                <a:tc>
                  <a:txBody>
                    <a:bodyPr/>
                    <a:lstStyle/>
                    <a:p>
                      <a:pPr algn="l" fontAlgn="b"/>
                      <a:endParaRPr lang="tr-TR" sz="1000" b="0" i="0" u="none" strike="noStrike">
                        <a:solidFill>
                          <a:srgbClr val="000000"/>
                        </a:solidFill>
                        <a:effectLst/>
                        <a:latin typeface="Calibri"/>
                      </a:endParaRPr>
                    </a:p>
                  </a:txBody>
                  <a:tcPr marL="8700" marR="8700" marT="8700" marB="0" anchor="b"/>
                </a:tc>
                <a:tc>
                  <a:txBody>
                    <a:bodyPr/>
                    <a:lstStyle/>
                    <a:p>
                      <a:pPr algn="l" fontAlgn="b"/>
                      <a:endParaRPr lang="tr-TR" sz="1000" b="0" i="0" u="none" strike="noStrike">
                        <a:solidFill>
                          <a:srgbClr val="000000"/>
                        </a:solidFill>
                        <a:effectLst/>
                        <a:latin typeface="Calibri"/>
                      </a:endParaRPr>
                    </a:p>
                  </a:txBody>
                  <a:tcPr marL="8700" marR="8700" marT="8700" marB="0" anchor="b"/>
                </a:tc>
              </a:tr>
              <a:tr h="356147">
                <a:tc>
                  <a:txBody>
                    <a:bodyPr/>
                    <a:lstStyle/>
                    <a:p>
                      <a:pPr algn="ctr" fontAlgn="ctr"/>
                      <a:r>
                        <a:rPr lang="tr-TR" sz="1200" b="1" u="none" strike="noStrike" dirty="0">
                          <a:solidFill>
                            <a:srgbClr val="FF0000"/>
                          </a:solidFill>
                          <a:effectLst/>
                        </a:rPr>
                        <a:t>52,09</a:t>
                      </a:r>
                      <a:endParaRPr lang="tr-TR" sz="1200" b="1" i="0" u="none" strike="noStrike" dirty="0">
                        <a:solidFill>
                          <a:srgbClr val="FF0000"/>
                        </a:solidFill>
                        <a:effectLst/>
                        <a:latin typeface="Calibri"/>
                      </a:endParaRPr>
                    </a:p>
                  </a:txBody>
                  <a:tcPr marL="8700" marR="8700" marT="8700" marB="0" anchor="ctr"/>
                </a:tc>
                <a:tc gridSpan="2">
                  <a:txBody>
                    <a:bodyPr/>
                    <a:lstStyle/>
                    <a:p>
                      <a:pPr algn="l" fontAlgn="ctr"/>
                      <a:r>
                        <a:rPr lang="tr-TR" sz="1200" b="1" u="none" strike="noStrike">
                          <a:solidFill>
                            <a:srgbClr val="FF0000"/>
                          </a:solidFill>
                          <a:effectLst/>
                        </a:rPr>
                        <a:t>NOT ORTALAMASI</a:t>
                      </a:r>
                      <a:endParaRPr lang="tr-TR" sz="1200" b="1" i="0" u="none" strike="noStrike">
                        <a:solidFill>
                          <a:srgbClr val="FF0000"/>
                        </a:solidFill>
                        <a:effectLst/>
                        <a:latin typeface="Calibri"/>
                      </a:endParaRPr>
                    </a:p>
                  </a:txBody>
                  <a:tcPr marL="8700" marR="8700" marT="8700" marB="0" anchor="ctr"/>
                </a:tc>
                <a:tc hMerge="1">
                  <a:txBody>
                    <a:bodyPr/>
                    <a:lstStyle/>
                    <a:p>
                      <a:endParaRPr lang="tr-TR"/>
                    </a:p>
                  </a:txBody>
                  <a:tcPr/>
                </a:tc>
                <a:tc>
                  <a:txBody>
                    <a:bodyPr/>
                    <a:lstStyle/>
                    <a:p>
                      <a:pPr algn="l" fontAlgn="b"/>
                      <a:endParaRPr lang="tr-TR" sz="1000" b="0" i="0" u="none" strike="noStrike">
                        <a:solidFill>
                          <a:srgbClr val="000000"/>
                        </a:solidFill>
                        <a:effectLst/>
                        <a:latin typeface="Calibri"/>
                      </a:endParaRPr>
                    </a:p>
                  </a:txBody>
                  <a:tcPr marL="8700" marR="8700" marT="8700" marB="0" anchor="b"/>
                </a:tc>
                <a:tc>
                  <a:txBody>
                    <a:bodyPr/>
                    <a:lstStyle/>
                    <a:p>
                      <a:pPr algn="l" fontAlgn="b"/>
                      <a:endParaRPr lang="tr-TR" sz="1000" b="0" i="0" u="none" strike="noStrike">
                        <a:solidFill>
                          <a:srgbClr val="000000"/>
                        </a:solidFill>
                        <a:effectLst/>
                        <a:latin typeface="Calibri"/>
                      </a:endParaRPr>
                    </a:p>
                  </a:txBody>
                  <a:tcPr marL="8700" marR="8700" marT="8700" marB="0" anchor="b"/>
                </a:tc>
              </a:tr>
              <a:tr h="423297">
                <a:tc>
                  <a:txBody>
                    <a:bodyPr/>
                    <a:lstStyle/>
                    <a:p>
                      <a:pPr algn="ctr" fontAlgn="ctr"/>
                      <a:r>
                        <a:rPr lang="tr-TR" sz="1200" b="1" u="none" strike="noStrike" dirty="0">
                          <a:solidFill>
                            <a:srgbClr val="FF0000"/>
                          </a:solidFill>
                          <a:effectLst/>
                        </a:rPr>
                        <a:t>19,89</a:t>
                      </a:r>
                      <a:endParaRPr lang="tr-TR" sz="1200" b="1" i="0" u="none" strike="noStrike" dirty="0">
                        <a:solidFill>
                          <a:srgbClr val="FF0000"/>
                        </a:solidFill>
                        <a:effectLst/>
                        <a:latin typeface="Calibri"/>
                      </a:endParaRPr>
                    </a:p>
                  </a:txBody>
                  <a:tcPr marL="8700" marR="8700" marT="8700" marB="0" anchor="ctr"/>
                </a:tc>
                <a:tc gridSpan="2">
                  <a:txBody>
                    <a:bodyPr/>
                    <a:lstStyle/>
                    <a:p>
                      <a:pPr algn="l" fontAlgn="ctr"/>
                      <a:r>
                        <a:rPr lang="tr-TR" sz="1200" b="1" u="none" strike="noStrike" dirty="0">
                          <a:solidFill>
                            <a:srgbClr val="FF0000"/>
                          </a:solidFill>
                          <a:effectLst/>
                        </a:rPr>
                        <a:t>STANDART SAPMA (S)</a:t>
                      </a:r>
                      <a:endParaRPr lang="tr-TR" sz="1200" b="1" i="0" u="none" strike="noStrike" dirty="0">
                        <a:solidFill>
                          <a:srgbClr val="FF0000"/>
                        </a:solidFill>
                        <a:effectLst/>
                        <a:latin typeface="Calibri"/>
                      </a:endParaRPr>
                    </a:p>
                  </a:txBody>
                  <a:tcPr marL="8700" marR="8700" marT="8700" marB="0" anchor="ctr"/>
                </a:tc>
                <a:tc hMerge="1">
                  <a:txBody>
                    <a:bodyPr/>
                    <a:lstStyle/>
                    <a:p>
                      <a:endParaRPr lang="tr-TR"/>
                    </a:p>
                  </a:txBody>
                  <a:tcPr/>
                </a:tc>
                <a:tc>
                  <a:txBody>
                    <a:bodyPr/>
                    <a:lstStyle/>
                    <a:p>
                      <a:pPr algn="l" fontAlgn="b"/>
                      <a:endParaRPr lang="tr-TR" sz="1000" b="0" i="0" u="none" strike="noStrike">
                        <a:solidFill>
                          <a:srgbClr val="000000"/>
                        </a:solidFill>
                        <a:effectLst/>
                        <a:latin typeface="Calibri"/>
                      </a:endParaRPr>
                    </a:p>
                  </a:txBody>
                  <a:tcPr marL="8700" marR="8700" marT="8700" marB="0" anchor="b"/>
                </a:tc>
                <a:tc>
                  <a:txBody>
                    <a:bodyPr/>
                    <a:lstStyle/>
                    <a:p>
                      <a:pPr algn="l" fontAlgn="b"/>
                      <a:endParaRPr lang="tr-TR" sz="1000" b="0" i="0" u="none" strike="noStrike" dirty="0">
                        <a:solidFill>
                          <a:srgbClr val="000000"/>
                        </a:solidFill>
                        <a:effectLst/>
                        <a:latin typeface="Calibri"/>
                      </a:endParaRPr>
                    </a:p>
                  </a:txBody>
                  <a:tcPr marL="8700" marR="8700" marT="8700" marB="0" anchor="b"/>
                </a:tc>
              </a:tr>
            </a:tbl>
          </a:graphicData>
        </a:graphic>
      </p:graphicFrame>
    </p:spTree>
    <p:extLst>
      <p:ext uri="{BB962C8B-B14F-4D97-AF65-F5344CB8AC3E}">
        <p14:creationId xmlns:p14="http://schemas.microsoft.com/office/powerpoint/2010/main" xmlns="" val="1265041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sp>
        <p:nvSpPr>
          <p:cNvPr id="6" name="Başlık 5"/>
          <p:cNvSpPr>
            <a:spLocks noGrp="1"/>
          </p:cNvSpPr>
          <p:nvPr>
            <p:ph type="ctrTitle"/>
          </p:nvPr>
        </p:nvSpPr>
        <p:spPr>
          <a:xfrm>
            <a:off x="2195736" y="145499"/>
            <a:ext cx="6192688" cy="835229"/>
          </a:xfrm>
        </p:spPr>
        <p:txBody>
          <a:bodyPr>
            <a:normAutofit fontScale="90000"/>
          </a:bodyPr>
          <a:lstStyle/>
          <a:p>
            <a:r>
              <a:rPr lang="tr-TR" dirty="0" smtClean="0">
                <a:solidFill>
                  <a:srgbClr val="7030A0"/>
                </a:solidFill>
                <a:latin typeface="Bookman Old Style" pitchFamily="18" charset="0"/>
              </a:rPr>
              <a:t>YENİ SİSTEM NE ZAMAN KABUL EDİLDİ ?</a:t>
            </a:r>
            <a:endParaRPr lang="tr-TR" dirty="0">
              <a:solidFill>
                <a:srgbClr val="7030A0"/>
              </a:solidFill>
              <a:latin typeface="Bookman Old Style" pitchFamily="18" charset="0"/>
            </a:endParaRPr>
          </a:p>
        </p:txBody>
      </p:sp>
      <p:sp>
        <p:nvSpPr>
          <p:cNvPr id="7" name="Alt Başlık 6"/>
          <p:cNvSpPr>
            <a:spLocks noGrp="1"/>
          </p:cNvSpPr>
          <p:nvPr>
            <p:ph type="subTitle" idx="1"/>
          </p:nvPr>
        </p:nvSpPr>
        <p:spPr>
          <a:xfrm>
            <a:off x="2195736" y="1556792"/>
            <a:ext cx="6262464" cy="4818130"/>
          </a:xfrm>
        </p:spPr>
        <p:txBody>
          <a:bodyPr>
            <a:normAutofit/>
          </a:bodyPr>
          <a:lstStyle/>
          <a:p>
            <a:r>
              <a:rPr lang="tr-TR" sz="2400" dirty="0" smtClean="0"/>
              <a:t>Bağıl Değerlendirme Sistemi «Muğla Sıtkı Koçman Üniversitesi Ön Lisans ve Lisans Eğitim-Öğretim Yönetmeliği» hükümlerine göre, </a:t>
            </a:r>
            <a:r>
              <a:rPr lang="tr-TR" sz="2400" dirty="0" smtClean="0">
                <a:solidFill>
                  <a:srgbClr val="FF0000"/>
                </a:solidFill>
              </a:rPr>
              <a:t>29 Ağustos 2012 tarih ve 465/11 Sayılı Senato Kararı </a:t>
            </a:r>
            <a:r>
              <a:rPr lang="tr-TR" sz="2400" dirty="0" smtClean="0"/>
              <a:t>ile yürürlüğe girmiştir. </a:t>
            </a:r>
          </a:p>
        </p:txBody>
      </p:sp>
    </p:spTree>
    <p:extLst>
      <p:ext uri="{BB962C8B-B14F-4D97-AF65-F5344CB8AC3E}">
        <p14:creationId xmlns:p14="http://schemas.microsoft.com/office/powerpoint/2010/main" xmlns="" val="3394996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sp>
        <p:nvSpPr>
          <p:cNvPr id="6" name="Başlık 5"/>
          <p:cNvSpPr>
            <a:spLocks noGrp="1"/>
          </p:cNvSpPr>
          <p:nvPr>
            <p:ph type="ctrTitle"/>
          </p:nvPr>
        </p:nvSpPr>
        <p:spPr>
          <a:xfrm>
            <a:off x="2195736" y="145499"/>
            <a:ext cx="6192688" cy="835229"/>
          </a:xfrm>
        </p:spPr>
        <p:txBody>
          <a:bodyPr>
            <a:normAutofit fontScale="90000"/>
          </a:bodyPr>
          <a:lstStyle/>
          <a:p>
            <a:r>
              <a:rPr lang="tr-TR" dirty="0" smtClean="0">
                <a:solidFill>
                  <a:srgbClr val="7030A0"/>
                </a:solidFill>
                <a:latin typeface="Bookman Old Style" pitchFamily="18" charset="0"/>
              </a:rPr>
              <a:t>BAĞIL NOT SİSTEMİ YÖNERGESİ</a:t>
            </a:r>
            <a:endParaRPr lang="tr-TR" dirty="0">
              <a:solidFill>
                <a:srgbClr val="7030A0"/>
              </a:solidFill>
              <a:latin typeface="Bookman Old Style" pitchFamily="18" charset="0"/>
            </a:endParaRPr>
          </a:p>
        </p:txBody>
      </p:sp>
      <p:sp>
        <p:nvSpPr>
          <p:cNvPr id="7" name="Alt Başlık 6"/>
          <p:cNvSpPr>
            <a:spLocks noGrp="1"/>
          </p:cNvSpPr>
          <p:nvPr>
            <p:ph type="subTitle" idx="1"/>
          </p:nvPr>
        </p:nvSpPr>
        <p:spPr>
          <a:xfrm>
            <a:off x="2195736" y="1556792"/>
            <a:ext cx="6262464" cy="4818130"/>
          </a:xfrm>
        </p:spPr>
        <p:txBody>
          <a:bodyPr>
            <a:normAutofit lnSpcReduction="10000"/>
          </a:bodyPr>
          <a:lstStyle/>
          <a:p>
            <a:r>
              <a:rPr lang="tr-TR" sz="2000" dirty="0" smtClean="0">
                <a:solidFill>
                  <a:srgbClr val="FF0000"/>
                </a:solidFill>
              </a:rPr>
              <a:t>Madde1: </a:t>
            </a:r>
            <a:r>
              <a:rPr lang="tr-TR" sz="2000" dirty="0" smtClean="0"/>
              <a:t>Yönergenin amacı, ders başarı notunun saptanmasında bağıl değerlendirme sisteminin uygulanması ile ilgili esasları belirlemektir. </a:t>
            </a:r>
          </a:p>
          <a:p>
            <a:r>
              <a:rPr lang="tr-TR" sz="2000" dirty="0" smtClean="0">
                <a:solidFill>
                  <a:srgbClr val="FF0000"/>
                </a:solidFill>
              </a:rPr>
              <a:t>Madde2: </a:t>
            </a:r>
            <a:r>
              <a:rPr lang="tr-TR" sz="2000" dirty="0" smtClean="0"/>
              <a:t>Yönerge, ders başarı notunun tespitinde bağıl değerlendirme sistemini uygulayan tüm fakülte, (Tıp Fakültesi hariç) yüksekokullar ve meslek yüksekokullarını kapsar. </a:t>
            </a:r>
          </a:p>
          <a:p>
            <a:r>
              <a:rPr lang="tr-TR" sz="2000" dirty="0" smtClean="0">
                <a:solidFill>
                  <a:srgbClr val="FF0000"/>
                </a:solidFill>
              </a:rPr>
              <a:t>Madde3: </a:t>
            </a:r>
            <a:r>
              <a:rPr lang="tr-TR" sz="2000" dirty="0" smtClean="0"/>
              <a:t>27 Ağustos 2012 tarih ve 28038 sayılı Resmi Gazete’ de yayımlanarak yürürlüğe giren «Muğla Üniversitesi Önlisans ve Lisans Eğitim-Öğretim Yönetmeliği» hükümlerine göre hazırlanmıştır.  </a:t>
            </a:r>
            <a:endParaRPr lang="tr-TR" sz="2000" dirty="0"/>
          </a:p>
          <a:p>
            <a:r>
              <a:rPr lang="tr-TR" sz="2000" dirty="0" smtClean="0">
                <a:solidFill>
                  <a:srgbClr val="3366CC"/>
                </a:solidFill>
              </a:rPr>
              <a:t> </a:t>
            </a:r>
            <a:endParaRPr lang="tr-TR" sz="2000" dirty="0">
              <a:solidFill>
                <a:srgbClr val="3366CC"/>
              </a:solidFill>
            </a:endParaRPr>
          </a:p>
        </p:txBody>
      </p:sp>
    </p:spTree>
    <p:extLst>
      <p:ext uri="{BB962C8B-B14F-4D97-AF65-F5344CB8AC3E}">
        <p14:creationId xmlns:p14="http://schemas.microsoft.com/office/powerpoint/2010/main" xmlns="" val="2884406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sp>
        <p:nvSpPr>
          <p:cNvPr id="7" name="Alt Başlık 6"/>
          <p:cNvSpPr>
            <a:spLocks noGrp="1"/>
          </p:cNvSpPr>
          <p:nvPr>
            <p:ph type="subTitle" idx="1"/>
          </p:nvPr>
        </p:nvSpPr>
        <p:spPr>
          <a:xfrm>
            <a:off x="2195736" y="1556792"/>
            <a:ext cx="6262464" cy="4818130"/>
          </a:xfrm>
        </p:spPr>
        <p:txBody>
          <a:bodyPr>
            <a:normAutofit/>
          </a:bodyPr>
          <a:lstStyle/>
          <a:p>
            <a:r>
              <a:rPr lang="tr-TR" sz="2000" dirty="0" smtClean="0">
                <a:solidFill>
                  <a:srgbClr val="FF0000"/>
                </a:solidFill>
              </a:rPr>
              <a:t>Madde4: </a:t>
            </a:r>
            <a:r>
              <a:rPr lang="tr-TR" sz="2000" dirty="0" smtClean="0"/>
              <a:t>Bu yönergenin uygulanmasında; </a:t>
            </a:r>
          </a:p>
          <a:p>
            <a:r>
              <a:rPr lang="tr-TR" sz="2000" dirty="0" smtClean="0">
                <a:solidFill>
                  <a:srgbClr val="FF0000"/>
                </a:solidFill>
              </a:rPr>
              <a:t>a)Değerlendirme: </a:t>
            </a:r>
            <a:r>
              <a:rPr lang="tr-TR" sz="2000" dirty="0" smtClean="0"/>
              <a:t>Öğrenci puanının bir ölçütle (bağıl-mutlak) karşılaştırarak bir değer yargısına ve/veya karara varma işlemidir. </a:t>
            </a:r>
          </a:p>
          <a:p>
            <a:r>
              <a:rPr lang="tr-TR" sz="2000" dirty="0" smtClean="0">
                <a:solidFill>
                  <a:srgbClr val="FF0000"/>
                </a:solidFill>
              </a:rPr>
              <a:t>b)Bağıl Değerlendirme: </a:t>
            </a:r>
            <a:r>
              <a:rPr lang="tr-TR" sz="2000" dirty="0" smtClean="0"/>
              <a:t>Öğrencilerin yarıyıl içi çalışmaları (</a:t>
            </a:r>
            <a:r>
              <a:rPr lang="tr-TR" sz="2000" dirty="0" err="1" smtClean="0"/>
              <a:t>laboratuar</a:t>
            </a:r>
            <a:r>
              <a:rPr lang="tr-TR" sz="2000" dirty="0" smtClean="0"/>
              <a:t>, kısa sınav, ödev, vb..) ile ara sınav ve yarıyıl sonu sınavı katkı paylarına göre, hesaplanan ağırlıklı ortalamasını, sınıftaki o dersin diğer öğrencilerin puanlarını dikkate alarak başarı düzeyini belirleyen bir sistemdir.    </a:t>
            </a:r>
            <a:endParaRPr lang="tr-TR" sz="2000" dirty="0"/>
          </a:p>
        </p:txBody>
      </p:sp>
    </p:spTree>
    <p:extLst>
      <p:ext uri="{BB962C8B-B14F-4D97-AF65-F5344CB8AC3E}">
        <p14:creationId xmlns:p14="http://schemas.microsoft.com/office/powerpoint/2010/main" xmlns="" val="3464962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sp>
        <p:nvSpPr>
          <p:cNvPr id="7" name="Alt Başlık 6"/>
          <p:cNvSpPr>
            <a:spLocks noGrp="1"/>
          </p:cNvSpPr>
          <p:nvPr>
            <p:ph type="subTitle" idx="1"/>
          </p:nvPr>
        </p:nvSpPr>
        <p:spPr>
          <a:xfrm>
            <a:off x="2195736" y="1556792"/>
            <a:ext cx="6262464" cy="4818130"/>
          </a:xfrm>
        </p:spPr>
        <p:txBody>
          <a:bodyPr>
            <a:normAutofit/>
          </a:bodyPr>
          <a:lstStyle/>
          <a:p>
            <a:r>
              <a:rPr lang="tr-TR" sz="2000" dirty="0" smtClean="0">
                <a:solidFill>
                  <a:srgbClr val="FF0000"/>
                </a:solidFill>
              </a:rPr>
              <a:t>c)Ham Başarı Puanı: </a:t>
            </a:r>
            <a:r>
              <a:rPr lang="tr-TR" sz="2000" dirty="0" smtClean="0"/>
              <a:t>100 puan üzerinden öğrencinin bir dersten yarıyıl içi çalışmaları, ara sınav, ve yarıyıl sonu sınavlarından hesaplanan ağırlıklı nottur.</a:t>
            </a:r>
          </a:p>
          <a:p>
            <a:r>
              <a:rPr lang="tr-TR" sz="2000" dirty="0" smtClean="0">
                <a:solidFill>
                  <a:srgbClr val="FF0000"/>
                </a:solidFill>
              </a:rPr>
              <a:t>d)Ham Başarı Puanı Alt Limiti (HBAL): </a:t>
            </a:r>
            <a:r>
              <a:rPr lang="tr-TR" sz="2000" dirty="0" smtClean="0"/>
              <a:t>kesin kalma-geçme sınırı için belirlenmiş olan ham başarı notu sinsinden alt limittir. </a:t>
            </a:r>
          </a:p>
          <a:p>
            <a:r>
              <a:rPr lang="tr-TR" sz="2000" dirty="0">
                <a:solidFill>
                  <a:srgbClr val="FF0000"/>
                </a:solidFill>
              </a:rPr>
              <a:t>e)Sınıf Ortalaması: </a:t>
            </a:r>
            <a:r>
              <a:rPr lang="tr-TR" sz="2000" dirty="0"/>
              <a:t>Sınıfta ders alan öğrencilerin bağıl değerlendirmeye katılan ağırlıklı notlarının ortalamasıdır.</a:t>
            </a:r>
          </a:p>
          <a:p>
            <a:endParaRPr lang="tr-TR" sz="2000" dirty="0"/>
          </a:p>
          <a:p>
            <a:endParaRPr lang="tr-TR" sz="2000" dirty="0"/>
          </a:p>
        </p:txBody>
      </p:sp>
    </p:spTree>
    <p:extLst>
      <p:ext uri="{BB962C8B-B14F-4D97-AF65-F5344CB8AC3E}">
        <p14:creationId xmlns:p14="http://schemas.microsoft.com/office/powerpoint/2010/main" xmlns="" val="3565870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sp>
        <p:nvSpPr>
          <p:cNvPr id="7" name="Alt Başlık 6"/>
          <p:cNvSpPr>
            <a:spLocks noGrp="1"/>
          </p:cNvSpPr>
          <p:nvPr>
            <p:ph type="subTitle" idx="1"/>
          </p:nvPr>
        </p:nvSpPr>
        <p:spPr>
          <a:xfrm>
            <a:off x="2195736" y="1556792"/>
            <a:ext cx="6262464" cy="4818130"/>
          </a:xfrm>
        </p:spPr>
        <p:txBody>
          <a:bodyPr>
            <a:normAutofit/>
          </a:bodyPr>
          <a:lstStyle/>
          <a:p>
            <a:r>
              <a:rPr lang="tr-TR" sz="2000" dirty="0" smtClean="0">
                <a:solidFill>
                  <a:srgbClr val="FF0000"/>
                </a:solidFill>
              </a:rPr>
              <a:t>f)Bağıl Değerlendirme Katma Limiti (BDKL): </a:t>
            </a:r>
            <a:r>
              <a:rPr lang="tr-TR" sz="2000" dirty="0" smtClean="0"/>
              <a:t>Bağıl değerlendirmeye alınacak öğrenci başarı notlarının 100 puan üzerinden belirlenen alt sınırıdır. BDKL altında kalan öğrencilere doğrudan FF notu verilir ve bağıl değerlendirmeye katılmazlar. </a:t>
            </a:r>
            <a:endParaRPr lang="tr-TR" sz="2000" dirty="0"/>
          </a:p>
          <a:p>
            <a:endParaRPr lang="tr-TR" sz="2000" dirty="0"/>
          </a:p>
        </p:txBody>
      </p:sp>
    </p:spTree>
    <p:extLst>
      <p:ext uri="{BB962C8B-B14F-4D97-AF65-F5344CB8AC3E}">
        <p14:creationId xmlns:p14="http://schemas.microsoft.com/office/powerpoint/2010/main" xmlns="" val="15949662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sp>
        <p:nvSpPr>
          <p:cNvPr id="7" name="Alt Başlık 6"/>
          <p:cNvSpPr>
            <a:spLocks noGrp="1"/>
          </p:cNvSpPr>
          <p:nvPr>
            <p:ph type="subTitle" idx="1"/>
          </p:nvPr>
        </p:nvSpPr>
        <p:spPr>
          <a:xfrm>
            <a:off x="2195736" y="1556792"/>
            <a:ext cx="6262464" cy="4818130"/>
          </a:xfrm>
        </p:spPr>
        <p:txBody>
          <a:bodyPr>
            <a:normAutofit fontScale="92500"/>
          </a:bodyPr>
          <a:lstStyle/>
          <a:p>
            <a:r>
              <a:rPr lang="tr-TR" sz="2000" dirty="0" smtClean="0">
                <a:solidFill>
                  <a:srgbClr val="FF0000"/>
                </a:solidFill>
              </a:rPr>
              <a:t>Madde5: </a:t>
            </a:r>
            <a:r>
              <a:rPr lang="tr-TR" sz="2000" dirty="0" smtClean="0"/>
              <a:t>(1) Yarıyıl sonu sınavına hakkı olduğu halde girmeyen ya da devamsızlık sebebi ile girmeyen öğrencilerin notları bağıl değerlendirmeye dahil edilmez. Devamsızlıktan kalan öğrenciler TT, girmeyen öğrenciler FF harf notu alarak kalırlar. Ders başarı notunun tespitinde bağıl değerlendirmeye katma limiti (BDKL)üzerinden kalan öğrenci sayısına bağlı olarak, aşağıdaki yöntemlerden biri uygulanır.</a:t>
            </a:r>
          </a:p>
          <a:p>
            <a:r>
              <a:rPr lang="tr-TR" sz="2000" dirty="0" smtClean="0">
                <a:solidFill>
                  <a:srgbClr val="FF0000"/>
                </a:solidFill>
              </a:rPr>
              <a:t>a)</a:t>
            </a:r>
            <a:r>
              <a:rPr lang="tr-TR" sz="2000" dirty="0" smtClean="0"/>
              <a:t>Öğrenci sayısı 30 (otuz) ve üzerinde ise bağıl değerlendirmeye katma limiti (BDKL)  ile ham başarı puanı alt limiti (HBAL) sıfır alınır ve aşağıda eşitlikleri verilen standart skorlardan elde edilen T-</a:t>
            </a:r>
            <a:r>
              <a:rPr lang="tr-TR" sz="2000" dirty="0" err="1" smtClean="0"/>
              <a:t>Skor’ları</a:t>
            </a:r>
            <a:r>
              <a:rPr lang="tr-TR" sz="2000" dirty="0" smtClean="0"/>
              <a:t> kullanılarak Çizelge1’deki dağılıma göre harfli notlar belirlenir. </a:t>
            </a:r>
            <a:endParaRPr lang="tr-TR" sz="2000" dirty="0"/>
          </a:p>
        </p:txBody>
      </p:sp>
    </p:spTree>
    <p:extLst>
      <p:ext uri="{BB962C8B-B14F-4D97-AF65-F5344CB8AC3E}">
        <p14:creationId xmlns:p14="http://schemas.microsoft.com/office/powerpoint/2010/main" xmlns="" val="499863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138394"/>
            <a:ext cx="1735992" cy="2376264"/>
          </a:xfrm>
          <a:prstGeom prst="rect">
            <a:avLst/>
          </a:prstGeom>
        </p:spPr>
      </p:pic>
      <p:sp>
        <p:nvSpPr>
          <p:cNvPr id="7" name="Alt Başlık 6"/>
          <p:cNvSpPr>
            <a:spLocks noGrp="1"/>
          </p:cNvSpPr>
          <p:nvPr>
            <p:ph type="subTitle" idx="1"/>
          </p:nvPr>
        </p:nvSpPr>
        <p:spPr>
          <a:xfrm>
            <a:off x="2123728" y="476672"/>
            <a:ext cx="6334472" cy="5898250"/>
          </a:xfrm>
        </p:spPr>
        <p:txBody>
          <a:bodyPr>
            <a:normAutofit/>
          </a:bodyPr>
          <a:lstStyle/>
          <a:p>
            <a:endParaRPr lang="tr-TR" sz="2000" dirty="0"/>
          </a:p>
          <a:p>
            <a:r>
              <a:rPr lang="tr-TR" sz="2000" dirty="0"/>
              <a:t> </a:t>
            </a:r>
            <a:endParaRPr lang="tr-TR" sz="2000" dirty="0" smtClean="0"/>
          </a:p>
          <a:p>
            <a:endParaRPr lang="tr-TR" sz="2000" dirty="0" smtClean="0"/>
          </a:p>
          <a:p>
            <a:endParaRPr lang="tr-TR" sz="2000" dirty="0"/>
          </a:p>
          <a:p>
            <a:r>
              <a:rPr lang="tr-TR" sz="2000" dirty="0"/>
              <a:t>                                       </a:t>
            </a:r>
            <a:endParaRPr lang="tr-TR" sz="2000" dirty="0" smtClean="0"/>
          </a:p>
          <a:p>
            <a:endParaRPr lang="tr-TR" sz="2000" dirty="0"/>
          </a:p>
          <a:p>
            <a:endParaRPr lang="tr-TR" sz="2000" dirty="0" smtClean="0"/>
          </a:p>
          <a:p>
            <a:r>
              <a:rPr lang="tr-TR" sz="2000" dirty="0" smtClean="0">
                <a:solidFill>
                  <a:srgbClr val="FF0000"/>
                </a:solidFill>
              </a:rPr>
              <a:t>X:</a:t>
            </a:r>
            <a:r>
              <a:rPr lang="tr-TR" sz="2000" dirty="0" smtClean="0"/>
              <a:t>Öğrencinin </a:t>
            </a:r>
            <a:r>
              <a:rPr lang="tr-TR" sz="2000" dirty="0"/>
              <a:t>Ham Başarı Notu</a:t>
            </a:r>
          </a:p>
          <a:p>
            <a:r>
              <a:rPr lang="tr-TR" sz="2000" dirty="0" smtClean="0">
                <a:solidFill>
                  <a:srgbClr val="FF0000"/>
                </a:solidFill>
              </a:rPr>
              <a:t>µ:</a:t>
            </a:r>
            <a:r>
              <a:rPr lang="tr-TR" sz="2000" dirty="0" smtClean="0"/>
              <a:t>Ham </a:t>
            </a:r>
            <a:r>
              <a:rPr lang="tr-TR" sz="2000" dirty="0"/>
              <a:t>Başarı Notlarının Sınıf Ortalaması</a:t>
            </a:r>
          </a:p>
          <a:p>
            <a:r>
              <a:rPr lang="tr-TR" sz="2000" dirty="0" smtClean="0">
                <a:solidFill>
                  <a:srgbClr val="FF0000"/>
                </a:solidFill>
              </a:rPr>
              <a:t>S:</a:t>
            </a:r>
            <a:r>
              <a:rPr lang="tr-TR" sz="2000" dirty="0" smtClean="0"/>
              <a:t>Standart </a:t>
            </a:r>
            <a:r>
              <a:rPr lang="tr-TR" sz="2000" dirty="0"/>
              <a:t>Sapma</a:t>
            </a:r>
          </a:p>
          <a:p>
            <a:r>
              <a:rPr lang="tr-TR" sz="2000" dirty="0" smtClean="0">
                <a:solidFill>
                  <a:srgbClr val="FF0000"/>
                </a:solidFill>
              </a:rPr>
              <a:t>N:</a:t>
            </a:r>
            <a:r>
              <a:rPr lang="tr-TR" sz="2000" dirty="0" smtClean="0"/>
              <a:t>Sınıftaki </a:t>
            </a:r>
            <a:r>
              <a:rPr lang="tr-TR" sz="2000" dirty="0"/>
              <a:t>Bağıl Değerlendirmeye Giren Öğrenci Sayısı (BDKL Üzerindeki Öğrenci Sayısı)</a:t>
            </a:r>
          </a:p>
          <a:p>
            <a:endParaRPr lang="tr-TR" sz="2000" dirty="0">
              <a:solidFill>
                <a:srgbClr val="3366CC"/>
              </a:solidFill>
            </a:endParaRPr>
          </a:p>
        </p:txBody>
      </p:sp>
      <p:pic>
        <p:nvPicPr>
          <p:cNvPr id="5" name="Resim 4" descr="http://ogrenci.inonu.edu.tr/duyuru/bagil_hesaplama11.jpg"/>
          <p:cNvPicPr/>
          <p:nvPr/>
        </p:nvPicPr>
        <p:blipFill>
          <a:blip r:embed="rId3" cstate="print"/>
          <a:srcRect/>
          <a:stretch>
            <a:fillRect/>
          </a:stretch>
        </p:blipFill>
        <p:spPr bwMode="auto">
          <a:xfrm>
            <a:off x="2339752" y="764704"/>
            <a:ext cx="4752528" cy="2304256"/>
          </a:xfrm>
          <a:prstGeom prst="rect">
            <a:avLst/>
          </a:prstGeom>
          <a:noFill/>
          <a:ln w="9525">
            <a:noFill/>
            <a:miter lim="800000"/>
            <a:headEnd/>
            <a:tailEnd/>
          </a:ln>
        </p:spPr>
      </p:pic>
    </p:spTree>
    <p:extLst>
      <p:ext uri="{BB962C8B-B14F-4D97-AF65-F5344CB8AC3E}">
        <p14:creationId xmlns:p14="http://schemas.microsoft.com/office/powerpoint/2010/main" xmlns="" val="1390401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Eczacı">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298</TotalTime>
  <Words>2574</Words>
  <Application>Microsoft Office PowerPoint</Application>
  <PresentationFormat>Ekran Gösterisi (4:3)</PresentationFormat>
  <Paragraphs>1554</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Cumba</vt:lpstr>
      <vt:lpstr>BAĞIL NOT SİSTEMİ </vt:lpstr>
      <vt:lpstr>BAĞIL NOT SİSTEMİ NEDİR ?</vt:lpstr>
      <vt:lpstr>YENİ SİSTEM NE ZAMAN KABUL EDİLDİ ?</vt:lpstr>
      <vt:lpstr>BAĞIL NOT SİSTEMİ YÖNERGESİ</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AVANTAJLARI</vt:lpstr>
      <vt:lpstr>NASIL UYGULANACAK</vt:lpstr>
      <vt:lpstr>NASIL UYGULANACAK</vt:lpstr>
      <vt:lpstr>muafiyetler</vt:lpstr>
      <vt:lpstr>ÖRNEK UYGULAMALAR</vt:lpstr>
      <vt:lpstr>Slayt 22</vt:lpstr>
      <vt:lpstr>Slayt 23</vt:lpstr>
      <vt:lpstr>Slayt 24</vt:lpstr>
      <vt:lpstr>Slayt 25</vt:lpstr>
      <vt:lpstr>Slayt 26</vt:lpstr>
      <vt:lpstr>Slayt 27</vt:lpstr>
      <vt:lpstr>Slayt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BAĞIL NOT SİSTEMİ</dc:title>
  <dc:creator>Win 7 X64 TR (2013)</dc:creator>
  <cp:lastModifiedBy>Bilgi İşlem</cp:lastModifiedBy>
  <cp:revision>47</cp:revision>
  <dcterms:created xsi:type="dcterms:W3CDTF">2012-12-17T16:08:41Z</dcterms:created>
  <dcterms:modified xsi:type="dcterms:W3CDTF">2012-12-31T09:20:55Z</dcterms:modified>
</cp:coreProperties>
</file>